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346" r:id="rId5"/>
    <p:sldId id="345" r:id="rId6"/>
    <p:sldId id="260" r:id="rId7"/>
    <p:sldId id="299" r:id="rId8"/>
    <p:sldId id="265" r:id="rId9"/>
    <p:sldId id="347" r:id="rId10"/>
    <p:sldId id="348" r:id="rId11"/>
    <p:sldId id="271" r:id="rId12"/>
    <p:sldId id="349" r:id="rId13"/>
    <p:sldId id="273" r:id="rId14"/>
    <p:sldId id="277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A388-D85E-4043-BFE1-5807436A604A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6D8B-B4B0-493C-A147-E39F76ADE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ED69D-FCF2-48DA-B106-09A9A852AA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05AA45C-1F62-4719-9182-15E5D415BB22}" type="slidenum">
              <a:t>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092A8-6348-4A01-9FF7-A3A2F74979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164CC-4677-4917-B3F4-36C42835A7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8C91-9559-4E4E-8E60-C73487152A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AA99B33-EBCA-4C8F-8DC6-9A1496A34505}" type="slidenum">
              <a:t>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CD5C3-DABF-4D11-9306-D130450A28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7FD31-7B5D-4720-961C-E857690FB8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BBC29-E1DD-48F3-A099-96C70B669E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FCB0E4EC-4C31-4C24-B5D1-1A724FD0539F}" type="slidenum">
              <a:t>11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FDB5-E5B4-4072-8485-8E2F1D74E3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3C2CB-AF24-44E6-B913-6A2FB37146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24BF3-1341-4858-AB7A-AB60B8D6A0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2669936-994F-4302-8671-95D02C498A04}" type="slidenum">
              <a:t>13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6CCD1-440A-4B83-BAD6-859453E0A8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4B410-C79E-4A71-85C5-4DA9A6767F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577CA-4164-464B-9424-1EFEC91C15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60A8678-59A9-4FF4-8D28-41E9D7376A4B}" type="slidenum">
              <a:t>14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5155-6F61-4893-A2AF-F19E886C32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48413-7A5E-4AC9-A894-AF5EC386B3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6835-E6BF-4C8F-88A7-2DEAF386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679F1-DB1D-4B2C-95BB-884CD180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2A8C-3CB4-46A0-9E62-5E6227C7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81183-4E53-44CF-90EB-F27E10ED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8CF6-0EAF-4354-9184-C798D8AA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0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A5BD-01DB-41B5-86B3-9BF5D336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7FC09-0C8E-419C-9F22-27619FC61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1CEC-BBDC-40E1-AF93-B5000DCA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946A7-9B98-4D59-B79F-9D072E1D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9495-C0BB-4200-B7D9-E890B614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2CA5D-FF36-4CFB-A6C9-CB4EE8CC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981E-C120-490B-BCF0-49423BE6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B1A3-0E3F-40C0-8624-82A5C5F8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FB0F-FCBD-4338-996D-F181CF0D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D9FA-6C23-44C2-BF85-5999CA27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461B-4BEB-4E7F-9D03-84DE7F2B4C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6FAC-8819-4472-AFA0-24315420F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9A1D-FAE9-4A5D-9BCB-B618DA15DB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2CBA8-9E30-4E89-B824-CF21358285D2}" type="datetime1">
              <a:rPr lang="en-none"/>
              <a:pPr lvl="0"/>
              <a:t>10/30/2023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26BB-A60B-4033-B573-55C205F1C9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1F4E-33E1-43E3-BB01-9C7965A877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320BF-5C49-4AB9-983D-5EF7C7442AB7}" type="slidenum">
              <a:t>‹#›</a:t>
            </a:fld>
            <a:endParaRPr lang="en-non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C5B469-A586-45C3-95DE-4CAFB395E18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spcAft>
                <a:spcPts val="1417"/>
              </a:spcAft>
              <a:defRPr lang="en-none" sz="3200">
                <a:latin typeface="Arimo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360192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4AED-1FA4-4084-A6C4-BC59F44C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2C17-7D28-46D9-993D-CD84757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4C3A-7925-4451-9991-562D5E2D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124D-ADA5-482C-83E7-B754633A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3052-0DBC-4794-B14B-F383A279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F2F5-D60B-4027-963A-D019B71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212C-2E75-4629-A7AE-E8B005BA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CF96-11E2-4E5F-95FC-1C4461B1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C80B-56D0-43D5-A2D6-BC227BA0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944E-4517-4E1C-BCB7-115E5CB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B23-FE6A-4E22-B565-BE0EE096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35F0-CA88-4116-A08E-279A0D877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949-B65E-4D8B-B1D7-29D699FE3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79C9A-46F6-46D2-B59F-D54AB14C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A9CC-AB72-4057-A0F7-7FF2CCFB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088C-4458-4BA7-8575-3866B28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FF71-6D5F-4BF5-A39A-93B2B2E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6F5A-2A99-4B31-81B8-5B38B4DC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AD7F-6C07-4A09-B2A5-54D9210F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53D9E-65D3-4707-B05A-07C39DB6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6690B-7046-4A5D-A947-C8467E2E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E6491-64EE-433D-AB07-F7E5047B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31A8B-69DF-456E-A3E2-8DD5FCA2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9FA5D-02C9-45D1-B407-BB81FDBD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8F67-5CBA-4665-BA16-C04B115C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E5CE1-E9E9-43E2-8E8E-A6E750E0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8F7D-F86B-41E3-90E9-EB22EE91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21EBF-33CA-43CF-B111-AB095B3D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7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C11B-D194-457E-AAA3-FBB0DF8D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36248-15B9-47D7-AECD-C557DDF5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E86E6-AD03-4736-BA11-D4BC658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5CB1-1B09-4520-BE0A-F622103A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61C6-2A57-4FB0-9832-B1627B1F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9B99-022F-4719-BCE3-DEB476A0A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95FC0-7977-4A6D-8FCC-346A358B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7510-F670-4B03-8ED0-CB9A27A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6D2B-0C01-4A77-82F4-398DA266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8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BF69-42D5-4E57-9EE9-B3DC3ADE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8ACE3-B58C-40CC-BD05-56260F5F8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90CA-663B-40CC-98B6-2005ED727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5D84C-B3C2-4554-B9E0-51FE9BF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5A00A-4999-4718-B90B-09DA4678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B139-CADB-4EBF-9B61-BFEA8475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53BF-36CB-4455-AF4B-0134B1CE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0800-7842-4E04-A0D9-E373B090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F453-DA9D-469E-BFE2-5A89F2DE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6B81-522C-4FBA-963C-30C112210EA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B919-508E-4B1A-ACD6-A454CA7FD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4F9E-DE59-4E6A-826E-1C9765CD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castelbranco@gmail.com" TargetMode="External"/><Relationship Id="rId2" Type="http://schemas.openxmlformats.org/officeDocument/2006/relationships/hyperlink" Target="mailto:cnbranco@iseg.ulisboa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9927-C658-4383-8204-499A0264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24" y="578498"/>
            <a:ext cx="11234058" cy="4110135"/>
          </a:xfrm>
        </p:spPr>
        <p:txBody>
          <a:bodyPr anchor="t">
            <a:normAutofit/>
          </a:bodyPr>
          <a:lstStyle/>
          <a:p>
            <a:r>
              <a:rPr lang="pt-PT" sz="2800" dirty="0">
                <a:latin typeface="Arial Narrow" panose="020B0606020202030204" pitchFamily="34" charset="0"/>
              </a:rPr>
              <a:t>Economia do Desenvolvimento</a:t>
            </a:r>
            <a:br>
              <a:rPr lang="pt-PT" sz="3600" dirty="0">
                <a:latin typeface="Arial Narrow" panose="020B0606020202030204" pitchFamily="34" charset="0"/>
              </a:rPr>
            </a:br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Industrialização e política industrial</a:t>
            </a:r>
            <a:br>
              <a:rPr lang="pt-P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br>
              <a:rPr lang="pt-PT" sz="3600" b="1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Carlos Nuno Castel-Branco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Professor Catedrático Convidado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  <a:hlinkClick r:id="rId2"/>
              </a:rPr>
              <a:t>cnbranco@iseg.ulisboa.pt</a:t>
            </a:r>
            <a:r>
              <a:rPr lang="pt-PT" sz="2400" dirty="0">
                <a:latin typeface="Arial Narrow" panose="020B0606020202030204" pitchFamily="34" charset="0"/>
              </a:rPr>
              <a:t> | </a:t>
            </a:r>
            <a:r>
              <a:rPr lang="pt-PT" sz="2400" dirty="0">
                <a:latin typeface="Arial Narrow" panose="020B0606020202030204" pitchFamily="34" charset="0"/>
                <a:hlinkClick r:id="rId3"/>
              </a:rPr>
              <a:t>carlos.castelbranco@gmail.com</a:t>
            </a:r>
            <a:r>
              <a:rPr lang="pt-PT" sz="2400" dirty="0">
                <a:latin typeface="Arial Narrow" panose="020B0606020202030204" pitchFamily="34" charset="0"/>
              </a:rPr>
              <a:t> </a:t>
            </a:r>
            <a:br>
              <a:rPr lang="pt-PT" sz="2400" dirty="0">
                <a:latin typeface="Arial Narrow" panose="020B0606020202030204" pitchFamily="34" charset="0"/>
              </a:rPr>
            </a:b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30-10-2023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D19A2-249C-463A-8FAC-3433770E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33" y="5456471"/>
            <a:ext cx="1304657" cy="8230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D11FEE-873B-44DE-917B-E22173AC3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24" y="5379098"/>
            <a:ext cx="11234058" cy="1007706"/>
          </a:xfrm>
        </p:spPr>
        <p:txBody>
          <a:bodyPr/>
          <a:lstStyle/>
          <a:p>
            <a:r>
              <a:rPr lang="pt-PT" dirty="0">
                <a:latin typeface="Arial Narrow" panose="020B0606020202030204" pitchFamily="34" charset="0"/>
              </a:rPr>
              <a:t>Licenciatura em Economia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estática: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Restrições à entrada das firmas nos mercados para garantir economias de escala e evitar guerras de preços e incerteza estratégica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Carteis para lidar com recessões de curto prazo – coordenação/gestão dos ajustamentos de curto prazo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Negociação de redução da capacidade para ajustamentos de longo prazo (recessão permanente ou de longo prazo) para minimizar desperdícios resultantes da especificidade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C3ED-FDE3-40F6-B0CD-12FD7C7A1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650" y="179640"/>
            <a:ext cx="11509310" cy="954000"/>
          </a:xfrm>
        </p:spPr>
        <p:txBody>
          <a:bodyPr>
            <a:normAutofit fontScale="90000"/>
          </a:bodyPr>
          <a:lstStyle/>
          <a:p>
            <a:pPr lvl="0"/>
            <a:r>
              <a:rPr lang="pt-PT" sz="3200" b="1" dirty="0"/>
              <a:t>D</a:t>
            </a:r>
            <a:r>
              <a:rPr lang="en-GB" sz="3200" b="1" dirty="0" err="1"/>
              <a:t>imensão</a:t>
            </a:r>
            <a:r>
              <a:rPr lang="en-GB" sz="3200" b="1" dirty="0"/>
              <a:t> </a:t>
            </a:r>
            <a:r>
              <a:rPr lang="en-GB" sz="3200" b="1" dirty="0" err="1"/>
              <a:t>dinâmica</a:t>
            </a:r>
            <a:r>
              <a:rPr lang="en-GB" sz="3200" b="1" dirty="0"/>
              <a:t> de </a:t>
            </a:r>
            <a:r>
              <a:rPr lang="en-GB" sz="3200" b="1" dirty="0" err="1"/>
              <a:t>política</a:t>
            </a:r>
            <a:r>
              <a:rPr lang="en-GB" sz="3200" b="1" dirty="0"/>
              <a:t> industrial – </a:t>
            </a:r>
            <a:r>
              <a:rPr lang="en-GB" sz="3200" b="1" dirty="0" err="1"/>
              <a:t>natureza</a:t>
            </a:r>
            <a:r>
              <a:rPr lang="en-GB" sz="3200" b="1" dirty="0"/>
              <a:t> do </a:t>
            </a:r>
            <a:r>
              <a:rPr lang="en-GB" sz="3200" b="1" dirty="0" err="1"/>
              <a:t>processo</a:t>
            </a:r>
            <a:r>
              <a:rPr lang="en-GB" sz="3200" b="1" dirty="0"/>
              <a:t> de </a:t>
            </a:r>
            <a:r>
              <a:rPr lang="en-GB" sz="3200" b="1" dirty="0" err="1"/>
              <a:t>aprendizagem</a:t>
            </a:r>
            <a:endParaRPr lang="en-GB" sz="3200" b="1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D818C9B-3252-4E39-B4C2-29079907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39" y="1224299"/>
            <a:ext cx="11509310" cy="5229794"/>
          </a:xfrm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dinâmica e natureza da transformação económica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dinâmica: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Coordenação de planos indicativos 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r>
              <a:rPr lang="pt-PT" dirty="0">
                <a:latin typeface="Arial Narrow" panose="020B0606020202030204" pitchFamily="34" charset="0"/>
              </a:rPr>
              <a:t> e e capacidades interligados: investimento público complementar; incentivos para cooperação na investigação.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Codificação do conhecimento: produção, partilha do conhecimento e incentivos à experimentação e aprendizagem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Diversificação das fontes de inovação: subsídios para novos inovadores (firmas, organizações) tão capazes com os existentes, </a:t>
            </a:r>
            <a:r>
              <a:rPr lang="pt-PT" dirty="0" err="1">
                <a:latin typeface="Arial Narrow" panose="020B0606020202030204" pitchFamily="34" charset="0"/>
              </a:rPr>
              <a:t>excepto</a:t>
            </a:r>
            <a:r>
              <a:rPr lang="pt-PT" dirty="0">
                <a:latin typeface="Arial Narrow" panose="020B0606020202030204" pitchFamily="34" charset="0"/>
              </a:rPr>
              <a:t> no que diz respeito às capacidades financeiras; subsídios para investigação cooperativa; promoção de investigação básica nas universidades.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Aquisição de capacidades pela aquisição/fusão/cooperação com firmas já existentes e combinação de capacidades tecnológicas diversas.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Estratégica/</a:t>
            </a:r>
            <a:r>
              <a:rPr lang="pt-PT" dirty="0" err="1">
                <a:latin typeface="Arial Narrow" panose="020B0606020202030204" pitchFamily="34" charset="0"/>
              </a:rPr>
              <a:t>táctica</a:t>
            </a:r>
            <a:r>
              <a:rPr lang="pt-PT" dirty="0">
                <a:latin typeface="Arial Narrow" panose="020B0606020202030204" pitchFamily="34" charset="0"/>
              </a:rPr>
              <a:t> de aquisição de reputação, experiência e capacidade tecnológica – o exemplo das diskettes de computadores e transição para o mercado de IT.</a:t>
            </a:r>
          </a:p>
        </p:txBody>
      </p:sp>
    </p:spTree>
    <p:extLst>
      <p:ext uri="{BB962C8B-B14F-4D97-AF65-F5344CB8AC3E}">
        <p14:creationId xmlns:p14="http://schemas.microsoft.com/office/powerpoint/2010/main" val="5354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4EB6-E25D-409E-B88D-3BBA92F1C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881" y="179640"/>
            <a:ext cx="11465078" cy="568800"/>
          </a:xfrm>
        </p:spPr>
        <p:txBody>
          <a:bodyPr/>
          <a:lstStyle/>
          <a:p>
            <a:pPr lvl="0"/>
            <a:r>
              <a:rPr lang="pt-PT" sz="3000" b="1" dirty="0"/>
              <a:t>P</a:t>
            </a:r>
            <a:r>
              <a:rPr lang="en-GB" sz="3000" b="1" dirty="0" err="1"/>
              <a:t>olíticas</a:t>
            </a:r>
            <a:r>
              <a:rPr lang="en-GB" sz="3000" b="1" dirty="0"/>
              <a:t> </a:t>
            </a:r>
            <a:r>
              <a:rPr lang="en-GB" sz="3000" b="1" dirty="0" err="1"/>
              <a:t>industriais</a:t>
            </a:r>
            <a:r>
              <a:rPr lang="en-GB" sz="3000" b="1" dirty="0"/>
              <a:t> e o </a:t>
            </a:r>
            <a:r>
              <a:rPr lang="en-GB" sz="3000" b="1" dirty="0" err="1"/>
              <a:t>ciclo</a:t>
            </a:r>
            <a:r>
              <a:rPr lang="en-GB" sz="3000" b="1" dirty="0"/>
              <a:t> de </a:t>
            </a:r>
            <a:r>
              <a:rPr lang="en-GB" sz="3000" b="1" dirty="0" err="1"/>
              <a:t>negócio</a:t>
            </a:r>
            <a:r>
              <a:rPr lang="en-GB" sz="3000" b="1" dirty="0"/>
              <a:t>/</a:t>
            </a:r>
            <a:r>
              <a:rPr lang="en-GB" sz="3000" b="1" dirty="0" err="1"/>
              <a:t>produto</a:t>
            </a:r>
            <a:endParaRPr lang="en-GB" sz="3000" b="1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0CFACD7-C554-4338-B5BB-B64AFE42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0" y="748080"/>
            <a:ext cx="12149280" cy="6143040"/>
          </a:xfrm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527F-39A1-4764-AAE7-E0F94CBE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760" y="52200"/>
            <a:ext cx="11230200" cy="52992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err="1"/>
              <a:t>Patentes</a:t>
            </a:r>
            <a:r>
              <a:rPr lang="en-GB" sz="3600" b="1" dirty="0"/>
              <a:t> e </a:t>
            </a:r>
            <a:r>
              <a:rPr lang="en-GB" sz="3600" b="1" dirty="0" err="1"/>
              <a:t>política</a:t>
            </a:r>
            <a:r>
              <a:rPr lang="en-GB" sz="3600" b="1" dirty="0"/>
              <a:t> industrial</a:t>
            </a:r>
          </a:p>
        </p:txBody>
      </p:sp>
      <p:grpSp>
        <p:nvGrpSpPr>
          <p:cNvPr id="3" name="Content Placeholder 4">
            <a:extLst>
              <a:ext uri="{FF2B5EF4-FFF2-40B4-BE49-F238E27FC236}">
                <a16:creationId xmlns:a16="http://schemas.microsoft.com/office/drawing/2014/main" id="{941E4079-65E3-45DE-A3C8-28B2BE5815FA}"/>
              </a:ext>
            </a:extLst>
          </p:cNvPr>
          <p:cNvGrpSpPr/>
          <p:nvPr/>
        </p:nvGrpSpPr>
        <p:grpSpPr>
          <a:xfrm>
            <a:off x="402840" y="753119"/>
            <a:ext cx="11484719" cy="5995080"/>
            <a:chOff x="402840" y="753119"/>
            <a:chExt cx="11484719" cy="59950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050A0A-6546-49CA-A646-B73CF1C4DA1D}"/>
                </a:ext>
              </a:extLst>
            </p:cNvPr>
            <p:cNvSpPr/>
            <p:nvPr/>
          </p:nvSpPr>
          <p:spPr>
            <a:xfrm>
              <a:off x="402840" y="77760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What are patents?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A0D810-66DF-4FD7-9AF6-7620B94A0688}"/>
                </a:ext>
              </a:extLst>
            </p:cNvPr>
            <p:cNvSpPr/>
            <p:nvPr/>
          </p:nvSpPr>
          <p:spPr>
            <a:xfrm>
              <a:off x="599760" y="1761119"/>
              <a:ext cx="150840" cy="78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78"/>
                <a:gd name="f4" fmla="val 780540"/>
                <a:gd name="f5" fmla="*/ f0 1 150978"/>
                <a:gd name="f6" fmla="*/ f1 1 78054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0978"/>
                <a:gd name="f13" fmla="*/ f10 1 780540"/>
                <a:gd name="f14" fmla="*/ 0 1 f12"/>
                <a:gd name="f15" fmla="*/ 150978 1 f12"/>
                <a:gd name="f16" fmla="*/ 0 1 f13"/>
                <a:gd name="f17" fmla="*/ 78054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0978" h="7805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7C45B6-D1BD-4148-8EB2-9FDBBBE9212C}"/>
                </a:ext>
              </a:extLst>
            </p:cNvPr>
            <p:cNvSpPr/>
            <p:nvPr/>
          </p:nvSpPr>
          <p:spPr>
            <a:xfrm>
              <a:off x="750600" y="1967400"/>
              <a:ext cx="2503080" cy="114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3079"/>
                <a:gd name="f7" fmla="val 1148529"/>
                <a:gd name="f8" fmla="val 114853"/>
                <a:gd name="f9" fmla="val 51421"/>
                <a:gd name="f10" fmla="val 2388226"/>
                <a:gd name="f11" fmla="val 2451658"/>
                <a:gd name="f12" fmla="val 1033676"/>
                <a:gd name="f13" fmla="val 1097108"/>
                <a:gd name="f14" fmla="+- 0 0 0"/>
                <a:gd name="f15" fmla="*/ f3 1 2503079"/>
                <a:gd name="f16" fmla="*/ f4 1 11485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03079"/>
                <a:gd name="f25" fmla="*/ f21 1 1148529"/>
                <a:gd name="f26" fmla="*/ 0 f22 1"/>
                <a:gd name="f27" fmla="*/ 114853 f21 1"/>
                <a:gd name="f28" fmla="*/ 114853 f22 1"/>
                <a:gd name="f29" fmla="*/ 0 f21 1"/>
                <a:gd name="f30" fmla="*/ 2388226 f22 1"/>
                <a:gd name="f31" fmla="*/ 2503079 f22 1"/>
                <a:gd name="f32" fmla="*/ 1033676 f21 1"/>
                <a:gd name="f33" fmla="*/ 1148529 f21 1"/>
                <a:gd name="f34" fmla="+- f23 0 f1"/>
                <a:gd name="f35" fmla="*/ f26 1 2503079"/>
                <a:gd name="f36" fmla="*/ f27 1 1148529"/>
                <a:gd name="f37" fmla="*/ f28 1 2503079"/>
                <a:gd name="f38" fmla="*/ f29 1 1148529"/>
                <a:gd name="f39" fmla="*/ f30 1 2503079"/>
                <a:gd name="f40" fmla="*/ f31 1 2503079"/>
                <a:gd name="f41" fmla="*/ f32 1 1148529"/>
                <a:gd name="f42" fmla="*/ f33 1 114852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03079" h="11485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5080" rIns="65880" bIns="550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Registered property right over technology, technique, process, product, knowledge, research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DA6833-5B43-4EB0-9F36-8B5BDFB35BFD}"/>
                </a:ext>
              </a:extLst>
            </p:cNvPr>
            <p:cNvSpPr/>
            <p:nvPr/>
          </p:nvSpPr>
          <p:spPr>
            <a:xfrm>
              <a:off x="599760" y="1761119"/>
              <a:ext cx="102240" cy="201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130"/>
                <a:gd name="f4" fmla="val 2018275"/>
                <a:gd name="f5" fmla="*/ f0 1 102130"/>
                <a:gd name="f6" fmla="*/ f1 1 201827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2130"/>
                <a:gd name="f13" fmla="*/ f10 1 2018275"/>
                <a:gd name="f14" fmla="*/ 0 1 f12"/>
                <a:gd name="f15" fmla="*/ 102130 1 f12"/>
                <a:gd name="f16" fmla="*/ 0 1 f13"/>
                <a:gd name="f17" fmla="*/ 2018275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2130" h="201827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C48BA9-DDD8-4D94-86C2-3D4F3CDE89B0}"/>
                </a:ext>
              </a:extLst>
            </p:cNvPr>
            <p:cNvSpPr/>
            <p:nvPr/>
          </p:nvSpPr>
          <p:spPr>
            <a:xfrm>
              <a:off x="702000" y="3287520"/>
              <a:ext cx="25628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65"/>
                <a:gd name="f7" fmla="val 983574"/>
                <a:gd name="f8" fmla="val 98357"/>
                <a:gd name="f9" fmla="val 44036"/>
                <a:gd name="f10" fmla="val 2464508"/>
                <a:gd name="f11" fmla="val 2518829"/>
                <a:gd name="f12" fmla="val 885217"/>
                <a:gd name="f13" fmla="val 939538"/>
                <a:gd name="f14" fmla="+- 0 0 0"/>
                <a:gd name="f15" fmla="*/ f3 1 2562865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62865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464508 f22 1"/>
                <a:gd name="f31" fmla="*/ 2562865 f22 1"/>
                <a:gd name="f32" fmla="*/ 885217 f21 1"/>
                <a:gd name="f33" fmla="*/ 983574 f21 1"/>
                <a:gd name="f34" fmla="+- f23 0 f1"/>
                <a:gd name="f35" fmla="*/ f26 1 2562865"/>
                <a:gd name="f36" fmla="*/ f27 1 983574"/>
                <a:gd name="f37" fmla="*/ f28 1 2562865"/>
                <a:gd name="f38" fmla="*/ f29 1 983574"/>
                <a:gd name="f39" fmla="*/ f30 1 2562865"/>
                <a:gd name="f40" fmla="*/ f31 1 2562865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62865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Commoditization of knowledge &amp; technological capabilities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DE7A55-5538-487F-98E7-004B8B0C5B5D}"/>
                </a:ext>
              </a:extLst>
            </p:cNvPr>
            <p:cNvSpPr/>
            <p:nvPr/>
          </p:nvSpPr>
          <p:spPr>
            <a:xfrm>
              <a:off x="599760" y="1761119"/>
              <a:ext cx="105840" cy="353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986"/>
                <a:gd name="f4" fmla="val 3537072"/>
                <a:gd name="f5" fmla="*/ f0 1 105986"/>
                <a:gd name="f6" fmla="*/ f1 1 35370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5986"/>
                <a:gd name="f13" fmla="*/ f10 1 3537072"/>
                <a:gd name="f14" fmla="*/ 0 1 f12"/>
                <a:gd name="f15" fmla="*/ 105986 1 f12"/>
                <a:gd name="f16" fmla="*/ 0 1 f13"/>
                <a:gd name="f17" fmla="*/ 353707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5986" h="35370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53C0D4-1DDB-4E8E-B5A3-94579D76EEFF}"/>
                </a:ext>
              </a:extLst>
            </p:cNvPr>
            <p:cNvSpPr/>
            <p:nvPr/>
          </p:nvSpPr>
          <p:spPr>
            <a:xfrm>
              <a:off x="705600" y="4552919"/>
              <a:ext cx="2477520" cy="1490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7490"/>
                <a:gd name="f7" fmla="val 1490725"/>
                <a:gd name="f8" fmla="val 149073"/>
                <a:gd name="f9" fmla="val 66742"/>
                <a:gd name="f10" fmla="val 2328418"/>
                <a:gd name="f11" fmla="val 2410749"/>
                <a:gd name="f12" fmla="val 2477491"/>
                <a:gd name="f13" fmla="val 546600"/>
                <a:gd name="f14" fmla="val 944126"/>
                <a:gd name="f15" fmla="val 1341653"/>
                <a:gd name="f16" fmla="val 1423984"/>
                <a:gd name="f17" fmla="val 2410748"/>
                <a:gd name="f18" fmla="val 1490726"/>
                <a:gd name="f19" fmla="val 2328417"/>
                <a:gd name="f20" fmla="val 1423983"/>
                <a:gd name="f21" fmla="val 1341652"/>
                <a:gd name="f22" fmla="+- 0 0 0"/>
                <a:gd name="f23" fmla="*/ f3 1 2477490"/>
                <a:gd name="f24" fmla="*/ f4 1 149072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477490"/>
                <a:gd name="f33" fmla="*/ f29 1 1490725"/>
                <a:gd name="f34" fmla="*/ 0 f30 1"/>
                <a:gd name="f35" fmla="*/ 149073 f29 1"/>
                <a:gd name="f36" fmla="*/ 149073 f30 1"/>
                <a:gd name="f37" fmla="*/ 0 f29 1"/>
                <a:gd name="f38" fmla="*/ 2328418 f30 1"/>
                <a:gd name="f39" fmla="*/ 2477491 f30 1"/>
                <a:gd name="f40" fmla="*/ 2477490 f30 1"/>
                <a:gd name="f41" fmla="*/ 1341653 f29 1"/>
                <a:gd name="f42" fmla="*/ 2328417 f30 1"/>
                <a:gd name="f43" fmla="*/ 1490726 f29 1"/>
                <a:gd name="f44" fmla="*/ 1490725 f29 1"/>
                <a:gd name="f45" fmla="*/ 1341652 f29 1"/>
                <a:gd name="f46" fmla="+- f31 0 f1"/>
                <a:gd name="f47" fmla="*/ f34 1 2477490"/>
                <a:gd name="f48" fmla="*/ f35 1 1490725"/>
                <a:gd name="f49" fmla="*/ f36 1 2477490"/>
                <a:gd name="f50" fmla="*/ f37 1 1490725"/>
                <a:gd name="f51" fmla="*/ f38 1 2477490"/>
                <a:gd name="f52" fmla="*/ f39 1 2477490"/>
                <a:gd name="f53" fmla="*/ f40 1 2477490"/>
                <a:gd name="f54" fmla="*/ f41 1 1490725"/>
                <a:gd name="f55" fmla="*/ f42 1 2477490"/>
                <a:gd name="f56" fmla="*/ f43 1 1490725"/>
                <a:gd name="f57" fmla="*/ f44 1 1490725"/>
                <a:gd name="f58" fmla="*/ f45 1 149072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2477490" h="1490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5960" tIns="65160" rIns="75960" bIns="651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rigidity/rent introduced by putting a high price on a transaction, in order to, ironically, guarantee market efficiency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EBF6C2-8CB7-4D45-B41F-DEF66C6FDE84}"/>
                </a:ext>
              </a:extLst>
            </p:cNvPr>
            <p:cNvSpPr/>
            <p:nvPr/>
          </p:nvSpPr>
          <p:spPr>
            <a:xfrm>
              <a:off x="3153600" y="76356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Why?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6748CE-38C6-4428-A87C-49ADD521138B}"/>
                </a:ext>
              </a:extLst>
            </p:cNvPr>
            <p:cNvSpPr/>
            <p:nvPr/>
          </p:nvSpPr>
          <p:spPr>
            <a:xfrm>
              <a:off x="3350160" y="1747439"/>
              <a:ext cx="16992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812"/>
                <a:gd name="f4" fmla="val 750683"/>
                <a:gd name="f5" fmla="*/ f0 1 169812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69812"/>
                <a:gd name="f13" fmla="*/ f10 1 750683"/>
                <a:gd name="f14" fmla="*/ 0 1 f12"/>
                <a:gd name="f15" fmla="*/ 169812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9812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1777D3-635F-477E-8D7E-E58A49F25F84}"/>
                </a:ext>
              </a:extLst>
            </p:cNvPr>
            <p:cNvSpPr/>
            <p:nvPr/>
          </p:nvSpPr>
          <p:spPr>
            <a:xfrm>
              <a:off x="3520079" y="2006280"/>
              <a:ext cx="203328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276"/>
                <a:gd name="f7" fmla="val 983574"/>
                <a:gd name="f8" fmla="val 98357"/>
                <a:gd name="f9" fmla="val 44036"/>
                <a:gd name="f10" fmla="val 1934919"/>
                <a:gd name="f11" fmla="val 1989240"/>
                <a:gd name="f12" fmla="val 885217"/>
                <a:gd name="f13" fmla="val 939538"/>
                <a:gd name="f14" fmla="+- 0 0 0"/>
                <a:gd name="f15" fmla="*/ f3 1 2033276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33276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934919 f22 1"/>
                <a:gd name="f31" fmla="*/ 2033276 f22 1"/>
                <a:gd name="f32" fmla="*/ 885217 f21 1"/>
                <a:gd name="f33" fmla="*/ 983574 f21 1"/>
                <a:gd name="f34" fmla="+- f23 0 f1"/>
                <a:gd name="f35" fmla="*/ f26 1 2033276"/>
                <a:gd name="f36" fmla="*/ f27 1 983574"/>
                <a:gd name="f37" fmla="*/ f28 1 2033276"/>
                <a:gd name="f38" fmla="*/ f29 1 983574"/>
                <a:gd name="f39" fmla="*/ f30 1 2033276"/>
                <a:gd name="f40" fmla="*/ f31 1 2033276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33276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Property rights: creation &amp; protection of rent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D222A-6F41-4377-8878-D168EC916BE4}"/>
                </a:ext>
              </a:extLst>
            </p:cNvPr>
            <p:cNvSpPr/>
            <p:nvPr/>
          </p:nvSpPr>
          <p:spPr>
            <a:xfrm>
              <a:off x="3350160" y="1747439"/>
              <a:ext cx="153720" cy="1781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650"/>
                <a:gd name="f4" fmla="val 1781784"/>
                <a:gd name="f5" fmla="*/ f0 1 153650"/>
                <a:gd name="f6" fmla="*/ f1 1 178178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3650"/>
                <a:gd name="f13" fmla="*/ f10 1 1781784"/>
                <a:gd name="f14" fmla="*/ 0 1 f12"/>
                <a:gd name="f15" fmla="*/ 153650 1 f12"/>
                <a:gd name="f16" fmla="*/ 0 1 f13"/>
                <a:gd name="f17" fmla="*/ 178178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3650" h="178178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9C4D3-97EA-4BD0-96D6-B8A916029485}"/>
                </a:ext>
              </a:extLst>
            </p:cNvPr>
            <p:cNvSpPr/>
            <p:nvPr/>
          </p:nvSpPr>
          <p:spPr>
            <a:xfrm>
              <a:off x="3503879" y="3197880"/>
              <a:ext cx="2239560" cy="66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9387"/>
                <a:gd name="f7" fmla="val 662201"/>
                <a:gd name="f8" fmla="val 66220"/>
                <a:gd name="f9" fmla="val 29648"/>
                <a:gd name="f10" fmla="val 2173167"/>
                <a:gd name="f11" fmla="val 2209739"/>
                <a:gd name="f12" fmla="val 595981"/>
                <a:gd name="f13" fmla="val 632553"/>
                <a:gd name="f14" fmla="+- 0 0 0"/>
                <a:gd name="f15" fmla="*/ f3 1 2239387"/>
                <a:gd name="f16" fmla="*/ f4 1 6622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39387"/>
                <a:gd name="f25" fmla="*/ f21 1 662201"/>
                <a:gd name="f26" fmla="*/ 0 f22 1"/>
                <a:gd name="f27" fmla="*/ 66220 f21 1"/>
                <a:gd name="f28" fmla="*/ 66220 f22 1"/>
                <a:gd name="f29" fmla="*/ 0 f21 1"/>
                <a:gd name="f30" fmla="*/ 2173167 f22 1"/>
                <a:gd name="f31" fmla="*/ 2239387 f22 1"/>
                <a:gd name="f32" fmla="*/ 595981 f21 1"/>
                <a:gd name="f33" fmla="*/ 662201 f21 1"/>
                <a:gd name="f34" fmla="+- f23 0 f1"/>
                <a:gd name="f35" fmla="*/ f26 1 2239387"/>
                <a:gd name="f36" fmla="*/ f27 1 662201"/>
                <a:gd name="f37" fmla="*/ f28 1 2239387"/>
                <a:gd name="f38" fmla="*/ f29 1 662201"/>
                <a:gd name="f39" fmla="*/ f30 1 2239387"/>
                <a:gd name="f40" fmla="*/ f31 1 2239387"/>
                <a:gd name="f41" fmla="*/ f32 1 662201"/>
                <a:gd name="f42" fmla="*/ f33 1 6622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239387" h="6622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1040" rIns="51840" bIns="410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production of knowledge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AA9A8F-3F30-434E-A4FD-648EF12B1A3F}"/>
                </a:ext>
              </a:extLst>
            </p:cNvPr>
            <p:cNvSpPr/>
            <p:nvPr/>
          </p:nvSpPr>
          <p:spPr>
            <a:xfrm>
              <a:off x="3350160" y="1747439"/>
              <a:ext cx="139320" cy="2621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266"/>
                <a:gd name="f4" fmla="val 2621644"/>
                <a:gd name="f5" fmla="*/ f0 1 139266"/>
                <a:gd name="f6" fmla="*/ f1 1 262164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9266"/>
                <a:gd name="f13" fmla="*/ f10 1 2621644"/>
                <a:gd name="f14" fmla="*/ 0 1 f12"/>
                <a:gd name="f15" fmla="*/ 139266 1 f12"/>
                <a:gd name="f16" fmla="*/ 0 1 f13"/>
                <a:gd name="f17" fmla="*/ 262164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9266" h="26216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712BE-C8D8-4C92-BC43-BD6A676D17A3}"/>
                </a:ext>
              </a:extLst>
            </p:cNvPr>
            <p:cNvSpPr/>
            <p:nvPr/>
          </p:nvSpPr>
          <p:spPr>
            <a:xfrm>
              <a:off x="3489480" y="4046759"/>
              <a:ext cx="2423880" cy="64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3968"/>
                <a:gd name="f7" fmla="val 644172"/>
                <a:gd name="f8" fmla="val 64417"/>
                <a:gd name="f9" fmla="val 28840"/>
                <a:gd name="f10" fmla="val 2359551"/>
                <a:gd name="f11" fmla="val 2395128"/>
                <a:gd name="f12" fmla="val 579755"/>
                <a:gd name="f13" fmla="val 615332"/>
                <a:gd name="f14" fmla="+- 0 0 0"/>
                <a:gd name="f15" fmla="*/ f3 1 2423968"/>
                <a:gd name="f16" fmla="*/ f4 1 6441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23968"/>
                <a:gd name="f25" fmla="*/ f21 1 644172"/>
                <a:gd name="f26" fmla="*/ 0 f22 1"/>
                <a:gd name="f27" fmla="*/ 64417 f21 1"/>
                <a:gd name="f28" fmla="*/ 64417 f22 1"/>
                <a:gd name="f29" fmla="*/ 0 f21 1"/>
                <a:gd name="f30" fmla="*/ 2359551 f22 1"/>
                <a:gd name="f31" fmla="*/ 2423968 f22 1"/>
                <a:gd name="f32" fmla="*/ 579755 f21 1"/>
                <a:gd name="f33" fmla="*/ 644172 f21 1"/>
                <a:gd name="f34" fmla="+- f23 0 f1"/>
                <a:gd name="f35" fmla="*/ f26 1 2423968"/>
                <a:gd name="f36" fmla="*/ f27 1 644172"/>
                <a:gd name="f37" fmla="*/ f28 1 2423968"/>
                <a:gd name="f38" fmla="*/ f29 1 644172"/>
                <a:gd name="f39" fmla="*/ f30 1 2423968"/>
                <a:gd name="f40" fmla="*/ f31 1 2423968"/>
                <a:gd name="f41" fmla="*/ f32 1 644172"/>
                <a:gd name="f42" fmla="*/ f33 1 6441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423968" h="6441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120" tIns="40320" rIns="5112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disclosure and sharing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CA6CF-DAE5-4386-A010-59323B0F2CA6}"/>
                </a:ext>
              </a:extLst>
            </p:cNvPr>
            <p:cNvSpPr/>
            <p:nvPr/>
          </p:nvSpPr>
          <p:spPr>
            <a:xfrm>
              <a:off x="3350160" y="1747439"/>
              <a:ext cx="137520" cy="376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503"/>
                <a:gd name="f4" fmla="val 3762989"/>
                <a:gd name="f5" fmla="*/ f0 1 137503"/>
                <a:gd name="f6" fmla="*/ f1 1 376298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7503"/>
                <a:gd name="f13" fmla="*/ f10 1 3762989"/>
                <a:gd name="f14" fmla="*/ 0 1 f12"/>
                <a:gd name="f15" fmla="*/ 137503 1 f12"/>
                <a:gd name="f16" fmla="*/ 0 1 f13"/>
                <a:gd name="f17" fmla="*/ 376298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7503" h="376298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65B546-ED3F-4644-B7B7-96048B54D0ED}"/>
                </a:ext>
              </a:extLst>
            </p:cNvPr>
            <p:cNvSpPr/>
            <p:nvPr/>
          </p:nvSpPr>
          <p:spPr>
            <a:xfrm>
              <a:off x="3487679" y="4926240"/>
              <a:ext cx="2338200" cy="1168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8200"/>
                <a:gd name="f7" fmla="val 1168270"/>
                <a:gd name="f8" fmla="val 116827"/>
                <a:gd name="f9" fmla="val 52305"/>
                <a:gd name="f10" fmla="val 2221373"/>
                <a:gd name="f11" fmla="val 2285895"/>
                <a:gd name="f12" fmla="val 1051443"/>
                <a:gd name="f13" fmla="val 1115965"/>
                <a:gd name="f14" fmla="+- 0 0 0"/>
                <a:gd name="f15" fmla="*/ f3 1 2338200"/>
                <a:gd name="f16" fmla="*/ f4 1 116827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338200"/>
                <a:gd name="f25" fmla="*/ f21 1 1168270"/>
                <a:gd name="f26" fmla="*/ 0 f22 1"/>
                <a:gd name="f27" fmla="*/ 116827 f21 1"/>
                <a:gd name="f28" fmla="*/ 116827 f22 1"/>
                <a:gd name="f29" fmla="*/ 0 f21 1"/>
                <a:gd name="f30" fmla="*/ 2221373 f22 1"/>
                <a:gd name="f31" fmla="*/ 2338200 f22 1"/>
                <a:gd name="f32" fmla="*/ 1051443 f21 1"/>
                <a:gd name="f33" fmla="*/ 1168270 f21 1"/>
                <a:gd name="f34" fmla="+- f23 0 f1"/>
                <a:gd name="f35" fmla="*/ f26 1 2338200"/>
                <a:gd name="f36" fmla="*/ f27 1 1168270"/>
                <a:gd name="f37" fmla="*/ f28 1 2338200"/>
                <a:gd name="f38" fmla="*/ f29 1 1168270"/>
                <a:gd name="f39" fmla="*/ f30 1 2338200"/>
                <a:gd name="f40" fmla="*/ f31 1 2338200"/>
                <a:gd name="f41" fmla="*/ f32 1 1168270"/>
                <a:gd name="f42" fmla="*/ f33 1 116827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338200" h="11682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6600" tIns="55800" rIns="66600" bIns="558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A substitute for industrial policies (ex, subsidization of innovation of infant industries)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FEA92D-BD88-4F61-8AB9-A0D3B4CEDB0B}"/>
                </a:ext>
              </a:extLst>
            </p:cNvPr>
            <p:cNvSpPr/>
            <p:nvPr/>
          </p:nvSpPr>
          <p:spPr>
            <a:xfrm>
              <a:off x="5789519" y="753119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Problems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553A06-7BE4-4712-A689-48C71FC6D2B2}"/>
                </a:ext>
              </a:extLst>
            </p:cNvPr>
            <p:cNvSpPr/>
            <p:nvPr/>
          </p:nvSpPr>
          <p:spPr>
            <a:xfrm>
              <a:off x="5986080" y="1736639"/>
              <a:ext cx="21276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2865"/>
                <a:gd name="f4" fmla="val 750683"/>
                <a:gd name="f5" fmla="*/ f0 1 212865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12865"/>
                <a:gd name="f13" fmla="*/ f10 1 750683"/>
                <a:gd name="f14" fmla="*/ 0 1 f12"/>
                <a:gd name="f15" fmla="*/ 212865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12865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31ADF5-F110-412D-8C4F-C9F3C7E3668C}"/>
                </a:ext>
              </a:extLst>
            </p:cNvPr>
            <p:cNvSpPr/>
            <p:nvPr/>
          </p:nvSpPr>
          <p:spPr>
            <a:xfrm>
              <a:off x="6198840" y="1995480"/>
              <a:ext cx="27547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4780"/>
                <a:gd name="f7" fmla="val 983574"/>
                <a:gd name="f8" fmla="val 98357"/>
                <a:gd name="f9" fmla="val 44036"/>
                <a:gd name="f10" fmla="val 2656423"/>
                <a:gd name="f11" fmla="val 2710744"/>
                <a:gd name="f12" fmla="val 885217"/>
                <a:gd name="f13" fmla="val 939538"/>
                <a:gd name="f14" fmla="+- 0 0 0"/>
                <a:gd name="f15" fmla="*/ f3 1 2754780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54780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656423 f22 1"/>
                <a:gd name="f31" fmla="*/ 2754780 f22 1"/>
                <a:gd name="f32" fmla="*/ 885217 f21 1"/>
                <a:gd name="f33" fmla="*/ 983574 f21 1"/>
                <a:gd name="f34" fmla="+- f23 0 f1"/>
                <a:gd name="f35" fmla="*/ f26 1 2754780"/>
                <a:gd name="f36" fmla="*/ f27 1 983574"/>
                <a:gd name="f37" fmla="*/ f28 1 2754780"/>
                <a:gd name="f38" fmla="*/ f29 1 983574"/>
                <a:gd name="f39" fmla="*/ f30 1 2754780"/>
                <a:gd name="f40" fmla="*/ f31 1 2754780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54780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Unequal power: large organizations and economies in knowledge production and appropriation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9E3CFB-C74F-4C8B-AE34-2876BC2961A0}"/>
                </a:ext>
              </a:extLst>
            </p:cNvPr>
            <p:cNvSpPr/>
            <p:nvPr/>
          </p:nvSpPr>
          <p:spPr>
            <a:xfrm>
              <a:off x="5986080" y="1736639"/>
              <a:ext cx="250560" cy="1803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555"/>
                <a:gd name="f4" fmla="val 1803310"/>
                <a:gd name="f5" fmla="*/ f0 1 250555"/>
                <a:gd name="f6" fmla="*/ f1 1 18033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50555"/>
                <a:gd name="f13" fmla="*/ f10 1 1803310"/>
                <a:gd name="f14" fmla="*/ 0 1 f12"/>
                <a:gd name="f15" fmla="*/ 250555 1 f12"/>
                <a:gd name="f16" fmla="*/ 0 1 f13"/>
                <a:gd name="f17" fmla="*/ 18033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50555" h="18033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2A9A6-B04C-4A98-B46E-0D23BE1A1E9D}"/>
                </a:ext>
              </a:extLst>
            </p:cNvPr>
            <p:cNvSpPr/>
            <p:nvPr/>
          </p:nvSpPr>
          <p:spPr>
            <a:xfrm>
              <a:off x="6236640" y="3171240"/>
              <a:ext cx="2790720" cy="73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0739"/>
                <a:gd name="f7" fmla="val 737572"/>
                <a:gd name="f8" fmla="val 73757"/>
                <a:gd name="f9" fmla="val 33022"/>
                <a:gd name="f10" fmla="val 2716982"/>
                <a:gd name="f11" fmla="val 2757717"/>
                <a:gd name="f12" fmla="val 663815"/>
                <a:gd name="f13" fmla="val 704550"/>
                <a:gd name="f14" fmla="+- 0 0 0"/>
                <a:gd name="f15" fmla="*/ f3 1 2790739"/>
                <a:gd name="f16" fmla="*/ f4 1 7375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90739"/>
                <a:gd name="f25" fmla="*/ f21 1 737572"/>
                <a:gd name="f26" fmla="*/ 0 f22 1"/>
                <a:gd name="f27" fmla="*/ 73757 f21 1"/>
                <a:gd name="f28" fmla="*/ 73757 f22 1"/>
                <a:gd name="f29" fmla="*/ 0 f21 1"/>
                <a:gd name="f30" fmla="*/ 2716982 f22 1"/>
                <a:gd name="f31" fmla="*/ 2790739 f22 1"/>
                <a:gd name="f32" fmla="*/ 663815 f21 1"/>
                <a:gd name="f33" fmla="*/ 737572 f21 1"/>
                <a:gd name="f34" fmla="+- f23 0 f1"/>
                <a:gd name="f35" fmla="*/ f26 1 2790739"/>
                <a:gd name="f36" fmla="*/ f27 1 737572"/>
                <a:gd name="f37" fmla="*/ f28 1 2790739"/>
                <a:gd name="f38" fmla="*/ f29 1 737572"/>
                <a:gd name="f39" fmla="*/ f30 1 2790739"/>
                <a:gd name="f40" fmla="*/ f31 1 2790739"/>
                <a:gd name="f41" fmla="*/ f32 1 737572"/>
                <a:gd name="f42" fmla="*/ f33 1 7375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90739" h="7375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000" tIns="43200" rIns="54000" bIns="432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Divergence in world growth pattern trajectories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798FEB-ECBC-4352-B5F6-4E2DF366B791}"/>
                </a:ext>
              </a:extLst>
            </p:cNvPr>
            <p:cNvSpPr/>
            <p:nvPr/>
          </p:nvSpPr>
          <p:spPr>
            <a:xfrm>
              <a:off x="5986080" y="1736639"/>
              <a:ext cx="223560" cy="31402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629"/>
                <a:gd name="f4" fmla="val 3140342"/>
                <a:gd name="f5" fmla="*/ f0 1 223629"/>
                <a:gd name="f6" fmla="*/ f1 1 314034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3629"/>
                <a:gd name="f13" fmla="*/ f10 1 3140342"/>
                <a:gd name="f14" fmla="*/ 0 1 f12"/>
                <a:gd name="f15" fmla="*/ 223629 1 f12"/>
                <a:gd name="f16" fmla="*/ 0 1 f13"/>
                <a:gd name="f17" fmla="*/ 314034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3629" h="314034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A82A488-86A9-44F2-8DF6-701D74D4A045}"/>
                </a:ext>
              </a:extLst>
            </p:cNvPr>
            <p:cNvSpPr/>
            <p:nvPr/>
          </p:nvSpPr>
          <p:spPr>
            <a:xfrm>
              <a:off x="6209640" y="4230000"/>
              <a:ext cx="2848680" cy="1293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8857"/>
                <a:gd name="f7" fmla="val 1293961"/>
                <a:gd name="f8" fmla="val 129396"/>
                <a:gd name="f9" fmla="val 57933"/>
                <a:gd name="f10" fmla="val 2719461"/>
                <a:gd name="f11" fmla="val 2790924"/>
                <a:gd name="f12" fmla="val 1164565"/>
                <a:gd name="f13" fmla="val 1236028"/>
                <a:gd name="f14" fmla="+- 0 0 0"/>
                <a:gd name="f15" fmla="*/ f3 1 2848857"/>
                <a:gd name="f16" fmla="*/ f4 1 129396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48857"/>
                <a:gd name="f25" fmla="*/ f21 1 1293961"/>
                <a:gd name="f26" fmla="*/ 0 f22 1"/>
                <a:gd name="f27" fmla="*/ 129396 f21 1"/>
                <a:gd name="f28" fmla="*/ 129396 f22 1"/>
                <a:gd name="f29" fmla="*/ 0 f21 1"/>
                <a:gd name="f30" fmla="*/ 2719461 f22 1"/>
                <a:gd name="f31" fmla="*/ 2848857 f22 1"/>
                <a:gd name="f32" fmla="*/ 1164565 f21 1"/>
                <a:gd name="f33" fmla="*/ 1293961 f21 1"/>
                <a:gd name="f34" fmla="+- f23 0 f1"/>
                <a:gd name="f35" fmla="*/ f26 1 2848857"/>
                <a:gd name="f36" fmla="*/ f27 1 1293961"/>
                <a:gd name="f37" fmla="*/ f28 1 2848857"/>
                <a:gd name="f38" fmla="*/ f29 1 1293961"/>
                <a:gd name="f39" fmla="*/ f30 1 2848857"/>
                <a:gd name="f40" fmla="*/ f31 1 2848857"/>
                <a:gd name="f41" fmla="*/ f32 1 1293961"/>
                <a:gd name="f42" fmla="*/ f33 1 129396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48857" h="12939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0200" tIns="59400" rIns="70200" bIns="59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5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Controversy over: whether they are indeed needed; private appropriation of public investment in R&amp;D; monopoly prices (ex, medical drugs</a:t>
              </a: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)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279BFA-F66D-467D-89A0-1AAD85EEDE46}"/>
                </a:ext>
              </a:extLst>
            </p:cNvPr>
            <p:cNvSpPr/>
            <p:nvPr/>
          </p:nvSpPr>
          <p:spPr>
            <a:xfrm>
              <a:off x="5986080" y="1736639"/>
              <a:ext cx="222480" cy="45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559"/>
                <a:gd name="f4" fmla="val 4519810"/>
                <a:gd name="f5" fmla="*/ f0 1 222559"/>
                <a:gd name="f6" fmla="*/ f1 1 45198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2559"/>
                <a:gd name="f13" fmla="*/ f10 1 4519810"/>
                <a:gd name="f14" fmla="*/ 0 1 f12"/>
                <a:gd name="f15" fmla="*/ 222559 1 f12"/>
                <a:gd name="f16" fmla="*/ 0 1 f13"/>
                <a:gd name="f17" fmla="*/ 45198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2559" h="45198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46637C-4B95-4338-8798-E530046EC01C}"/>
                </a:ext>
              </a:extLst>
            </p:cNvPr>
            <p:cNvSpPr/>
            <p:nvPr/>
          </p:nvSpPr>
          <p:spPr>
            <a:xfrm>
              <a:off x="6208559" y="5764680"/>
              <a:ext cx="297180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1874"/>
                <a:gd name="f7" fmla="val 983574"/>
                <a:gd name="f8" fmla="val 98357"/>
                <a:gd name="f9" fmla="val 44036"/>
                <a:gd name="f10" fmla="val 2873517"/>
                <a:gd name="f11" fmla="val 2927838"/>
                <a:gd name="f12" fmla="val 885217"/>
                <a:gd name="f13" fmla="val 939538"/>
                <a:gd name="f14" fmla="+- 0 0 0"/>
                <a:gd name="f15" fmla="*/ f3 1 2971874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71874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873517 f22 1"/>
                <a:gd name="f31" fmla="*/ 2971874 f22 1"/>
                <a:gd name="f32" fmla="*/ 885217 f21 1"/>
                <a:gd name="f33" fmla="*/ 983574 f21 1"/>
                <a:gd name="f34" fmla="+- f23 0 f1"/>
                <a:gd name="f35" fmla="*/ f26 1 2971874"/>
                <a:gd name="f36" fmla="*/ f27 1 983574"/>
                <a:gd name="f37" fmla="*/ f28 1 2971874"/>
                <a:gd name="f38" fmla="*/ f29 1 983574"/>
                <a:gd name="f39" fmla="*/ f30 1 2971874"/>
                <a:gd name="f40" fmla="*/ f31 1 2971874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71874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If technology is not equally and instantaneously available to all, market efficiency models break down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E7D5A5-BA83-47BC-9340-09575DB5A1A3}"/>
                </a:ext>
              </a:extLst>
            </p:cNvPr>
            <p:cNvSpPr/>
            <p:nvPr/>
          </p:nvSpPr>
          <p:spPr>
            <a:xfrm>
              <a:off x="9311400" y="76608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Case for knowledge as public goods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480A6E-C73B-479A-9983-5A68426C1AF4}"/>
                </a:ext>
              </a:extLst>
            </p:cNvPr>
            <p:cNvSpPr/>
            <p:nvPr/>
          </p:nvSpPr>
          <p:spPr>
            <a:xfrm>
              <a:off x="9508320" y="1749599"/>
              <a:ext cx="278280" cy="53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398"/>
                <a:gd name="f4" fmla="val 535467"/>
                <a:gd name="f5" fmla="*/ f0 1 278398"/>
                <a:gd name="f6" fmla="*/ f1 1 53546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78398"/>
                <a:gd name="f13" fmla="*/ f10 1 535467"/>
                <a:gd name="f14" fmla="*/ 0 1 f12"/>
                <a:gd name="f15" fmla="*/ 278398 1 f12"/>
                <a:gd name="f16" fmla="*/ 0 1 f13"/>
                <a:gd name="f17" fmla="*/ 535467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78398" h="53546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04FDC3-7553-4517-80A1-833E1C43AFF3}"/>
                </a:ext>
              </a:extLst>
            </p:cNvPr>
            <p:cNvSpPr/>
            <p:nvPr/>
          </p:nvSpPr>
          <p:spPr>
            <a:xfrm>
              <a:off x="9786600" y="1995480"/>
              <a:ext cx="1573560" cy="57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3719"/>
                <a:gd name="f7" fmla="val 579148"/>
                <a:gd name="f8" fmla="val 57915"/>
                <a:gd name="f9" fmla="val 25929"/>
                <a:gd name="f10" fmla="val 1515804"/>
                <a:gd name="f11" fmla="val 1547790"/>
                <a:gd name="f12" fmla="val 521233"/>
                <a:gd name="f13" fmla="val 553219"/>
                <a:gd name="f14" fmla="+- 0 0 0"/>
                <a:gd name="f15" fmla="*/ f3 1 1573719"/>
                <a:gd name="f16" fmla="*/ f4 1 5791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73719"/>
                <a:gd name="f25" fmla="*/ f21 1 579148"/>
                <a:gd name="f26" fmla="*/ 0 f22 1"/>
                <a:gd name="f27" fmla="*/ 57915 f21 1"/>
                <a:gd name="f28" fmla="*/ 57915 f22 1"/>
                <a:gd name="f29" fmla="*/ 0 f21 1"/>
                <a:gd name="f30" fmla="*/ 1515804 f22 1"/>
                <a:gd name="f31" fmla="*/ 1573719 f22 1"/>
                <a:gd name="f32" fmla="*/ 521233 f21 1"/>
                <a:gd name="f33" fmla="*/ 579148 f21 1"/>
                <a:gd name="f34" fmla="+- f23 0 f1"/>
                <a:gd name="f35" fmla="*/ f26 1 1573719"/>
                <a:gd name="f36" fmla="*/ f27 1 579148"/>
                <a:gd name="f37" fmla="*/ f28 1 1573719"/>
                <a:gd name="f38" fmla="*/ f29 1 579148"/>
                <a:gd name="f39" fmla="*/ f30 1 1573719"/>
                <a:gd name="f40" fmla="*/ f31 1 1573719"/>
                <a:gd name="f41" fmla="*/ f32 1 579148"/>
                <a:gd name="f42" fmla="*/ f33 1 57914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573719" h="57914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49320" tIns="38520" rIns="49320" bIns="38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Full access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B3AC3C-D327-405A-965F-77E29546A94E}"/>
                </a:ext>
              </a:extLst>
            </p:cNvPr>
            <p:cNvSpPr/>
            <p:nvPr/>
          </p:nvSpPr>
          <p:spPr>
            <a:xfrm>
              <a:off x="9508320" y="1749599"/>
              <a:ext cx="300240" cy="1524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1524599"/>
                <a:gd name="f5" fmla="*/ f0 1 300179"/>
                <a:gd name="f6" fmla="*/ f1 1 152459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1524599"/>
                <a:gd name="f14" fmla="*/ 0 1 f12"/>
                <a:gd name="f15" fmla="*/ 300179 1 f12"/>
                <a:gd name="f16" fmla="*/ 0 1 f13"/>
                <a:gd name="f17" fmla="*/ 152459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152459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E7C8F-9781-4079-A495-3B534A667CB4}"/>
                </a:ext>
              </a:extLst>
            </p:cNvPr>
            <p:cNvSpPr/>
            <p:nvPr/>
          </p:nvSpPr>
          <p:spPr>
            <a:xfrm>
              <a:off x="9808560" y="2782440"/>
              <a:ext cx="17762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6351"/>
                <a:gd name="f7" fmla="val 983574"/>
                <a:gd name="f8" fmla="val 98357"/>
                <a:gd name="f9" fmla="val 44036"/>
                <a:gd name="f10" fmla="val 1677994"/>
                <a:gd name="f11" fmla="val 1732315"/>
                <a:gd name="f12" fmla="val 885217"/>
                <a:gd name="f13" fmla="val 939538"/>
                <a:gd name="f14" fmla="+- 0 0 0"/>
                <a:gd name="f15" fmla="*/ f3 1 1776351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776351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677994 f22 1"/>
                <a:gd name="f31" fmla="*/ 1776351 f22 1"/>
                <a:gd name="f32" fmla="*/ 885217 f21 1"/>
                <a:gd name="f33" fmla="*/ 983574 f21 1"/>
                <a:gd name="f34" fmla="+- f23 0 f1"/>
                <a:gd name="f35" fmla="*/ f26 1 1776351"/>
                <a:gd name="f36" fmla="*/ f27 1 983574"/>
                <a:gd name="f37" fmla="*/ f28 1 1776351"/>
                <a:gd name="f38" fmla="*/ f29 1 983574"/>
                <a:gd name="f39" fmla="*/ f30 1 1776351"/>
                <a:gd name="f40" fmla="*/ f31 1 1776351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776351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Indigenous knowledge and interrelated knowledge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0447D8C-D8F2-4B9E-817F-2A52FD152579}"/>
                </a:ext>
              </a:extLst>
            </p:cNvPr>
            <p:cNvSpPr/>
            <p:nvPr/>
          </p:nvSpPr>
          <p:spPr>
            <a:xfrm>
              <a:off x="9508320" y="1749599"/>
              <a:ext cx="300240" cy="2844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2844856"/>
                <a:gd name="f5" fmla="*/ f0 1 300179"/>
                <a:gd name="f6" fmla="*/ f1 1 284485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2844856"/>
                <a:gd name="f14" fmla="*/ 0 1 f12"/>
                <a:gd name="f15" fmla="*/ 300179 1 f12"/>
                <a:gd name="f16" fmla="*/ 0 1 f13"/>
                <a:gd name="f17" fmla="*/ 2844856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2844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7FDADC-B857-44CC-84F9-731AB2812188}"/>
                </a:ext>
              </a:extLst>
            </p:cNvPr>
            <p:cNvSpPr/>
            <p:nvPr/>
          </p:nvSpPr>
          <p:spPr>
            <a:xfrm>
              <a:off x="9808560" y="3990240"/>
              <a:ext cx="1842840" cy="1208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2967"/>
                <a:gd name="f7" fmla="val 1208705"/>
                <a:gd name="f8" fmla="val 120871"/>
                <a:gd name="f9" fmla="val 54116"/>
                <a:gd name="f10" fmla="val 1722097"/>
                <a:gd name="f11" fmla="val 1788852"/>
                <a:gd name="f12" fmla="val 1842968"/>
                <a:gd name="f13" fmla="val 443192"/>
                <a:gd name="f14" fmla="val 765514"/>
                <a:gd name="f15" fmla="val 1087835"/>
                <a:gd name="f16" fmla="val 1154590"/>
                <a:gd name="f17" fmla="val 1788851"/>
                <a:gd name="f18" fmla="val 1208706"/>
                <a:gd name="f19" fmla="val 1722096"/>
                <a:gd name="f20" fmla="val 1154589"/>
                <a:gd name="f21" fmla="val 1087834"/>
                <a:gd name="f22" fmla="+- 0 0 0"/>
                <a:gd name="f23" fmla="*/ f3 1 1842967"/>
                <a:gd name="f24" fmla="*/ f4 1 120870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2967"/>
                <a:gd name="f33" fmla="*/ f29 1 1208705"/>
                <a:gd name="f34" fmla="*/ 0 f30 1"/>
                <a:gd name="f35" fmla="*/ 120871 f29 1"/>
                <a:gd name="f36" fmla="*/ 120871 f30 1"/>
                <a:gd name="f37" fmla="*/ 0 f29 1"/>
                <a:gd name="f38" fmla="*/ 1722097 f30 1"/>
                <a:gd name="f39" fmla="*/ 1842968 f30 1"/>
                <a:gd name="f40" fmla="*/ 1842967 f30 1"/>
                <a:gd name="f41" fmla="*/ 1087835 f29 1"/>
                <a:gd name="f42" fmla="*/ 1722096 f30 1"/>
                <a:gd name="f43" fmla="*/ 1208706 f29 1"/>
                <a:gd name="f44" fmla="*/ 1208705 f29 1"/>
                <a:gd name="f45" fmla="*/ 1087834 f29 1"/>
                <a:gd name="f46" fmla="+- f31 0 f1"/>
                <a:gd name="f47" fmla="*/ f34 1 1842967"/>
                <a:gd name="f48" fmla="*/ f35 1 1208705"/>
                <a:gd name="f49" fmla="*/ f36 1 1842967"/>
                <a:gd name="f50" fmla="*/ f37 1 1208705"/>
                <a:gd name="f51" fmla="*/ f38 1 1842967"/>
                <a:gd name="f52" fmla="*/ f39 1 1842967"/>
                <a:gd name="f53" fmla="*/ f40 1 1842967"/>
                <a:gd name="f54" fmla="*/ f41 1 1208705"/>
                <a:gd name="f55" fmla="*/ f42 1 1842967"/>
                <a:gd name="f56" fmla="*/ f43 1 1208705"/>
                <a:gd name="f57" fmla="*/ f44 1 1208705"/>
                <a:gd name="f58" fmla="*/ f45 1 120870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842967" h="12087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7680" tIns="56880" rIns="67680" bIns="568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Technology that interferes with evolutionary process of species &amp; AI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C1654A-4605-409A-AA46-6B578F1998D5}"/>
                </a:ext>
              </a:extLst>
            </p:cNvPr>
            <p:cNvSpPr/>
            <p:nvPr/>
          </p:nvSpPr>
          <p:spPr>
            <a:xfrm>
              <a:off x="9508320" y="1749599"/>
              <a:ext cx="391320" cy="415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297"/>
                <a:gd name="f4" fmla="val 4159281"/>
                <a:gd name="f5" fmla="*/ f0 1 391297"/>
                <a:gd name="f6" fmla="*/ f1 1 415928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91297"/>
                <a:gd name="f13" fmla="*/ f10 1 4159281"/>
                <a:gd name="f14" fmla="*/ 0 1 f12"/>
                <a:gd name="f15" fmla="*/ 391297 1 f12"/>
                <a:gd name="f16" fmla="*/ 0 1 f13"/>
                <a:gd name="f17" fmla="*/ 4159281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1297" h="415928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2B2C3B-162B-493E-B064-479AE9B380B1}"/>
                </a:ext>
              </a:extLst>
            </p:cNvPr>
            <p:cNvSpPr/>
            <p:nvPr/>
          </p:nvSpPr>
          <p:spPr>
            <a:xfrm>
              <a:off x="9899640" y="5416920"/>
              <a:ext cx="19879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7922"/>
                <a:gd name="f7" fmla="val 983574"/>
                <a:gd name="f8" fmla="val 98357"/>
                <a:gd name="f9" fmla="val 44036"/>
                <a:gd name="f10" fmla="val 1889565"/>
                <a:gd name="f11" fmla="val 1943886"/>
                <a:gd name="f12" fmla="val 885217"/>
                <a:gd name="f13" fmla="val 939538"/>
                <a:gd name="f14" fmla="+- 0 0 0"/>
                <a:gd name="f15" fmla="*/ f3 1 1987922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87922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89565 f22 1"/>
                <a:gd name="f31" fmla="*/ 1987922 f22 1"/>
                <a:gd name="f32" fmla="*/ 885217 f21 1"/>
                <a:gd name="f33" fmla="*/ 983574 f21 1"/>
                <a:gd name="f34" fmla="+- f23 0 f1"/>
                <a:gd name="f35" fmla="*/ f26 1 1987922"/>
                <a:gd name="f36" fmla="*/ f27 1 983574"/>
                <a:gd name="f37" fmla="*/ f28 1 1987922"/>
                <a:gd name="f38" fmla="*/ f29 1 983574"/>
                <a:gd name="f39" fmla="*/ f30 1 1987922"/>
                <a:gd name="f40" fmla="*/ f31 1 1987922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87922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Moral/ethics humanism before profits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3" y="43962"/>
            <a:ext cx="11664043" cy="51435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Referências</a:t>
            </a:r>
            <a:endParaRPr lang="en-GB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043" y="558312"/>
            <a:ext cx="11664044" cy="6050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Amsden</a:t>
            </a:r>
            <a:r>
              <a:rPr lang="pt-PT" sz="1400" dirty="0">
                <a:latin typeface="Arial Narrow" panose="020B0606020202030204" pitchFamily="34" charset="0"/>
              </a:rPr>
              <a:t>, Alice. 1989. </a:t>
            </a:r>
            <a:r>
              <a:rPr lang="pt-PT" sz="1400" dirty="0" err="1">
                <a:latin typeface="Arial Narrow" panose="020B0606020202030204" pitchFamily="34" charset="0"/>
              </a:rPr>
              <a:t>Asia’s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Next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Giant</a:t>
            </a:r>
            <a:r>
              <a:rPr lang="pt-PT" sz="1400" dirty="0">
                <a:latin typeface="Arial Narrow" panose="020B0606020202030204" pitchFamily="34" charset="0"/>
              </a:rPr>
              <a:t> – South </a:t>
            </a:r>
            <a:r>
              <a:rPr lang="pt-PT" sz="1400" dirty="0" err="1">
                <a:latin typeface="Arial Narrow" panose="020B0606020202030204" pitchFamily="34" charset="0"/>
              </a:rPr>
              <a:t>Korea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late </a:t>
            </a:r>
            <a:r>
              <a:rPr lang="pt-PT" sz="1400" dirty="0" err="1">
                <a:latin typeface="Arial Narrow" panose="020B0606020202030204" pitchFamily="34" charset="0"/>
              </a:rPr>
              <a:t>Industrialization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1994.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Political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economy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industrial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2002. </a:t>
            </a:r>
            <a:r>
              <a:rPr lang="pt-PT" sz="1400" dirty="0" err="1">
                <a:latin typeface="Arial Narrow" panose="020B0606020202030204" pitchFamily="34" charset="0"/>
              </a:rPr>
              <a:t>Kicking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away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ladder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Dobb</a:t>
            </a:r>
            <a:r>
              <a:rPr lang="pt-PT" sz="1400" dirty="0">
                <a:latin typeface="Arial Narrow" panose="020B0606020202030204" pitchFamily="34" charset="0"/>
              </a:rPr>
              <a:t>, Maurice (1963) A evolução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Goldin, Ian (2006) </a:t>
            </a:r>
            <a:r>
              <a:rPr lang="pt-PT" sz="1400" dirty="0" err="1">
                <a:latin typeface="Arial Narrow" panose="020B0606020202030204" pitchFamily="34" charset="0"/>
              </a:rPr>
              <a:t>Globalization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development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Clark, David (editor) The Elgar companion to development studies. Edward Elgar: Cheltenham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Harvey</a:t>
            </a:r>
            <a:r>
              <a:rPr lang="pt-PT" sz="1400" dirty="0">
                <a:latin typeface="Arial Narrow" panose="020B0606020202030204" pitchFamily="34" charset="0"/>
              </a:rPr>
              <a:t>, David (2015) </a:t>
            </a:r>
            <a:r>
              <a:rPr lang="pt-PT" sz="1400" dirty="0" err="1">
                <a:latin typeface="Arial Narrow" panose="020B0606020202030204" pitchFamily="34" charset="0"/>
              </a:rPr>
              <a:t>Seventeen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contradictions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Lapavitsas</a:t>
            </a:r>
            <a:r>
              <a:rPr lang="pt-PT" sz="1400" dirty="0">
                <a:latin typeface="Arial Narrow" panose="020B0606020202030204" pitchFamily="34" charset="0"/>
              </a:rPr>
              <a:t>, Costas, &amp; </a:t>
            </a:r>
            <a:r>
              <a:rPr lang="pt-PT" sz="1400" dirty="0" err="1">
                <a:latin typeface="Arial Narrow" panose="020B0606020202030204" pitchFamily="34" charset="0"/>
              </a:rPr>
              <a:t>Noguchi</a:t>
            </a:r>
            <a:r>
              <a:rPr lang="pt-PT" sz="1400" dirty="0">
                <a:latin typeface="Arial Narrow" panose="020B0606020202030204" pitchFamily="34" charset="0"/>
              </a:rPr>
              <a:t>, </a:t>
            </a:r>
            <a:r>
              <a:rPr lang="pt-PT" sz="1400" dirty="0" err="1">
                <a:latin typeface="Arial Narrow" panose="020B0606020202030204" pitchFamily="34" charset="0"/>
              </a:rPr>
              <a:t>Makoto</a:t>
            </a:r>
            <a:r>
              <a:rPr lang="pt-PT" sz="1400" dirty="0">
                <a:latin typeface="Arial Narrow" panose="020B0606020202030204" pitchFamily="34" charset="0"/>
              </a:rPr>
              <a:t>. 2005. </a:t>
            </a:r>
            <a:r>
              <a:rPr lang="en-GB" sz="1400" dirty="0">
                <a:latin typeface="Arial Narrow" panose="020B0606020202030204" pitchFamily="34" charset="0"/>
              </a:rPr>
              <a:t>Beyond Market-Driven Development - Drawing on the experience of Asia and Latin America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Mandel, Ernest (1972) Late </a:t>
            </a:r>
            <a:r>
              <a:rPr lang="pt-PT" sz="1400" dirty="0" err="1">
                <a:latin typeface="Arial Narrow" panose="020B0606020202030204" pitchFamily="34" charset="0"/>
              </a:rPr>
              <a:t>capitalism</a:t>
            </a:r>
            <a:r>
              <a:rPr lang="pt-PT" sz="1400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Newman, Susan (2012) Global </a:t>
            </a:r>
            <a:r>
              <a:rPr lang="pt-PT" sz="1400" dirty="0" err="1">
                <a:latin typeface="Arial Narrow" panose="020B0606020202030204" pitchFamily="34" charset="0"/>
              </a:rPr>
              <a:t>commodity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global </a:t>
            </a:r>
            <a:r>
              <a:rPr lang="pt-PT" sz="1400" dirty="0" err="1">
                <a:latin typeface="Arial Narrow" panose="020B0606020202030204" pitchFamily="34" charset="0"/>
              </a:rPr>
              <a:t>value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Fine, Ben &amp; Alfredo Saad-Filho (editors) The Elgar companion to Marxist Economics. Edward Elgar: London.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Rodney</a:t>
            </a:r>
            <a:r>
              <a:rPr lang="pt-PT" sz="1400" dirty="0">
                <a:latin typeface="Arial Narrow" panose="020B0606020202030204" pitchFamily="34" charset="0"/>
              </a:rPr>
              <a:t>, Walter (1974) </a:t>
            </a:r>
            <a:r>
              <a:rPr lang="pt-PT" sz="1400" dirty="0" err="1">
                <a:latin typeface="Arial Narrow" panose="020B0606020202030204" pitchFamily="34" charset="0"/>
              </a:rPr>
              <a:t>How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Europe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underdeveloped</a:t>
            </a:r>
            <a:r>
              <a:rPr lang="pt-PT" sz="1400" dirty="0">
                <a:latin typeface="Arial Narrow" panose="020B0606020202030204" pitchFamily="34" charset="0"/>
              </a:rPr>
              <a:t> Africa</a:t>
            </a:r>
          </a:p>
        </p:txBody>
      </p:sp>
    </p:spTree>
    <p:extLst>
      <p:ext uri="{BB962C8B-B14F-4D97-AF65-F5344CB8AC3E}">
        <p14:creationId xmlns:p14="http://schemas.microsoft.com/office/powerpoint/2010/main" val="39787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D1F-F778-4FF5-9EC5-74C57892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42596"/>
            <a:ext cx="11593286" cy="853751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Estrutura da aula</a:t>
            </a:r>
            <a:endParaRPr lang="en-GB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2F0E-C778-4303-B47A-AB674B15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19" y="1182565"/>
            <a:ext cx="11532637" cy="533953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Um resumo útil dos argumentos sobre industrialização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capitalismo industrial?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concentração e centralização de capital?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Política industrial</a:t>
            </a:r>
          </a:p>
        </p:txBody>
      </p:sp>
    </p:spTree>
    <p:extLst>
      <p:ext uri="{BB962C8B-B14F-4D97-AF65-F5344CB8AC3E}">
        <p14:creationId xmlns:p14="http://schemas.microsoft.com/office/powerpoint/2010/main" val="279003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6351-9B10-4183-8396-B76365D4E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318" y="42480"/>
            <a:ext cx="11529642" cy="638558"/>
          </a:xfrm>
        </p:spPr>
        <p:txBody>
          <a:bodyPr>
            <a:normAutofit/>
          </a:bodyPr>
          <a:lstStyle/>
          <a:p>
            <a:pPr algn="ctr" hangingPunct="0"/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Um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resumo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útil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dos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argumentos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sobre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industrialização</a:t>
            </a:r>
            <a:endParaRPr lang="en-none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742ED18-6B7A-4760-B4A3-99632D171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81038"/>
            <a:ext cx="12192119" cy="6176962"/>
          </a:xfrm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“Capitalismo industrial”?...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entendemos por “capitalismo industrial”?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Organização “capitalista” da produção: separação dos produtores </a:t>
            </a:r>
            <a:r>
              <a:rPr lang="pt-PT" dirty="0" err="1">
                <a:latin typeface="Arial Narrow" panose="020B0606020202030204" pitchFamily="34" charset="0"/>
              </a:rPr>
              <a:t>directos</a:t>
            </a:r>
            <a:r>
              <a:rPr lang="pt-PT" dirty="0">
                <a:latin typeface="Arial Narrow" panose="020B0606020202030204" pitchFamily="34" charset="0"/>
              </a:rPr>
              <a:t> dos meios de produção, criação do trabalho assalariado, lucro (base da acumulação de capital) como </a:t>
            </a:r>
            <a:r>
              <a:rPr lang="pt-PT" dirty="0" err="1">
                <a:latin typeface="Arial Narrow" panose="020B0606020202030204" pitchFamily="34" charset="0"/>
              </a:rPr>
              <a:t>objectivo</a:t>
            </a:r>
            <a:r>
              <a:rPr lang="pt-PT" dirty="0">
                <a:latin typeface="Arial Narrow" panose="020B0606020202030204" pitchFamily="34" charset="0"/>
              </a:rPr>
              <a:t> da produção, mercadoria (valor e valor de uso)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“Industrial”: especialização, divisão de trabalho e cooperação, carácter social do trabalho, redes e ligações económicas (empresas, mercados, finanças, logística, formas de competição, de cooperação e de integração, etc.)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“Necessidade” de expansão, controlo e reprodução (não apenas saque) estruturantes de relações económicas, sociais e políticas globais</a:t>
            </a:r>
          </a:p>
        </p:txBody>
      </p:sp>
    </p:spTree>
    <p:extLst>
      <p:ext uri="{BB962C8B-B14F-4D97-AF65-F5344CB8AC3E}">
        <p14:creationId xmlns:p14="http://schemas.microsoft.com/office/powerpoint/2010/main" val="121895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a concentração e centralização internacional do capital?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BR" dirty="0">
                <a:latin typeface="Arial Narrow" panose="020B0606020202030204" pitchFamily="34" charset="0"/>
              </a:rPr>
              <a:t>Concentração (escala de capitalistas individuais), centralização (redução do número de empresas independentes) como tendências dominantes, contrabalançadas pela inovação, competição e crise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Concentração e centralização do capital internacional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Colonialismo e o </a:t>
            </a:r>
            <a:r>
              <a:rPr lang="pt-PT" dirty="0" err="1">
                <a:latin typeface="Arial Narrow" panose="020B0606020202030204" pitchFamily="34" charset="0"/>
              </a:rPr>
              <a:t>proteccionismo</a:t>
            </a:r>
            <a:r>
              <a:rPr lang="pt-PT" dirty="0">
                <a:latin typeface="Arial Narrow" panose="020B0606020202030204" pitchFamily="34" charset="0"/>
              </a:rPr>
              <a:t> em larga escala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Pós-colonialismo e neocolonialismo – os “programas de desenvolvimento”: controlo do capital e dos recursos estratégicos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Multinacionais e cadeias de produto e valor: a organização internacional do sistema económico de acumulação e capital e a valorização da desigualdade no desenvolvimento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Paradoxo: Maior integração e maior desigualdade de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7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5199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e o debate sobre o “fim do terceiro mundo"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918883"/>
            <a:ext cx="11703424" cy="56343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emergência dos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(</a:t>
            </a:r>
            <a:r>
              <a:rPr lang="pt-PT" dirty="0" err="1">
                <a:latin typeface="Arial Narrow" panose="020B0606020202030204" pitchFamily="34" charset="0"/>
              </a:rPr>
              <a:t>Newly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Industrialized</a:t>
            </a:r>
            <a:r>
              <a:rPr lang="pt-PT" dirty="0">
                <a:latin typeface="Arial Narrow" panose="020B0606020202030204" pitchFamily="34" charset="0"/>
              </a:rPr>
              <a:t> Countries) e o debate sobre “o fim do terceiro mundo” – “prova” de que é possível sair do subdesenvolvimento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produziu 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Os primeiros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debate sobre o que os “produziu”, ou de que “equação” são eles o resultado, tornou-se central ideologicamente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possibilidade de o capitalismo dar respostas ao “terceiro mundo”? Alternativas ao capitalismo? “Nem as há, nem são necessárias”?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Que tipo de capitalismo? Serão as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r>
              <a:rPr lang="pt-PT" dirty="0">
                <a:latin typeface="Arial Narrow" panose="020B0606020202030204" pitchFamily="34" charset="0"/>
              </a:rPr>
              <a:t> neoliberais não só possíveis como necessárias: convergência via liberalização e especialização? A “desigualdade” como reflexo das vantagens comparativas, como vantagem comparativa e como caminho para a convergência.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“O fim da História”?</a:t>
            </a:r>
          </a:p>
        </p:txBody>
      </p:sp>
    </p:spTree>
    <p:extLst>
      <p:ext uri="{BB962C8B-B14F-4D97-AF65-F5344CB8AC3E}">
        <p14:creationId xmlns:p14="http://schemas.microsoft.com/office/powerpoint/2010/main" val="27651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BRICs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como resposta nacionalista à neoliberalização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Quem são 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r>
              <a:rPr lang="pt-PT" dirty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ressurgimento do debate sobre 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e a sua origem – política industrial e as alternativas ao neoliberalismo numa </a:t>
            </a:r>
            <a:r>
              <a:rPr lang="pt-PT" dirty="0" err="1">
                <a:latin typeface="Arial Narrow" panose="020B0606020202030204" pitchFamily="34" charset="0"/>
              </a:rPr>
              <a:t>óptica</a:t>
            </a:r>
            <a:r>
              <a:rPr lang="pt-PT" dirty="0">
                <a:latin typeface="Arial Narrow" panose="020B0606020202030204" pitchFamily="34" charset="0"/>
              </a:rPr>
              <a:t> nacionalista de construção capitalista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Diferentes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Grande capital </a:t>
            </a:r>
            <a:r>
              <a:rPr lang="pt-PT" b="1" dirty="0">
                <a:latin typeface="Arial Narrow" panose="020B0606020202030204" pitchFamily="34" charset="0"/>
              </a:rPr>
              <a:t>com</a:t>
            </a:r>
            <a:r>
              <a:rPr lang="pt-PT" dirty="0">
                <a:latin typeface="Arial Narrow" panose="020B0606020202030204" pitchFamily="34" charset="0"/>
              </a:rPr>
              <a:t> “estado social”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Grande capital </a:t>
            </a:r>
            <a:r>
              <a:rPr lang="pt-PT" b="1" dirty="0">
                <a:latin typeface="Arial Narrow" panose="020B0606020202030204" pitchFamily="34" charset="0"/>
              </a:rPr>
              <a:t>sem</a:t>
            </a:r>
            <a:r>
              <a:rPr lang="pt-PT" dirty="0">
                <a:latin typeface="Arial Narrow" panose="020B0606020202030204" pitchFamily="34" charset="0"/>
              </a:rPr>
              <a:t> “estado social”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Tensões para o “estado social” e a reciclagem dos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6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AE55-2ED3-4D78-A57A-7C7738373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54000"/>
            <a:ext cx="11064240" cy="533520"/>
          </a:xfrm>
        </p:spPr>
        <p:txBody>
          <a:bodyPr/>
          <a:lstStyle/>
          <a:p>
            <a:pPr lvl="0"/>
            <a:r>
              <a:rPr lang="en-GB" sz="2600" b="1" dirty="0"/>
              <a:t>			</a:t>
            </a:r>
            <a:r>
              <a:rPr lang="en-GB" sz="2600" b="1" dirty="0" err="1"/>
              <a:t>Argumentos</a:t>
            </a:r>
            <a:r>
              <a:rPr lang="en-GB" sz="2600" b="1" dirty="0"/>
              <a:t> </a:t>
            </a:r>
            <a:r>
              <a:rPr lang="en-GB" sz="2600" b="1" dirty="0" err="1"/>
              <a:t>sobre</a:t>
            </a:r>
            <a:r>
              <a:rPr lang="en-GB" sz="2600" b="1" dirty="0"/>
              <a:t> </a:t>
            </a:r>
            <a:r>
              <a:rPr lang="en-GB" sz="2600" b="1" dirty="0" err="1"/>
              <a:t>política</a:t>
            </a:r>
            <a:r>
              <a:rPr lang="en-GB" sz="2600" b="1" dirty="0"/>
              <a:t> industrial</a:t>
            </a:r>
          </a:p>
        </p:txBody>
      </p:sp>
      <p:grpSp>
        <p:nvGrpSpPr>
          <p:cNvPr id="3" name="Content Placeholder 5">
            <a:extLst>
              <a:ext uri="{FF2B5EF4-FFF2-40B4-BE49-F238E27FC236}">
                <a16:creationId xmlns:a16="http://schemas.microsoft.com/office/drawing/2014/main" id="{32269DEE-DF4E-4AA9-8EA5-E24FA0E8500A}"/>
              </a:ext>
            </a:extLst>
          </p:cNvPr>
          <p:cNvGrpSpPr/>
          <p:nvPr/>
        </p:nvGrpSpPr>
        <p:grpSpPr>
          <a:xfrm>
            <a:off x="183502" y="825451"/>
            <a:ext cx="11927633" cy="5613840"/>
            <a:chOff x="258120" y="787320"/>
            <a:chExt cx="11801160" cy="5613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6A2761-79AD-444A-83D3-4C34501D7D29}"/>
                </a:ext>
              </a:extLst>
            </p:cNvPr>
            <p:cNvSpPr/>
            <p:nvPr/>
          </p:nvSpPr>
          <p:spPr>
            <a:xfrm>
              <a:off x="258120" y="787320"/>
              <a:ext cx="2021039" cy="1204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204690"/>
                <a:gd name="f8" fmla="val 120469"/>
                <a:gd name="f9" fmla="val 53936"/>
                <a:gd name="f10" fmla="val 1900654"/>
                <a:gd name="f11" fmla="val 1967187"/>
                <a:gd name="f12" fmla="val 1084221"/>
                <a:gd name="f13" fmla="val 1150754"/>
                <a:gd name="f14" fmla="+- 0 0 0"/>
                <a:gd name="f15" fmla="*/ f3 1 2021123"/>
                <a:gd name="f16" fmla="*/ f4 1 1204690"/>
                <a:gd name="f17" fmla="+- f7 0 f5"/>
                <a:gd name="f18" fmla="+- f6 0 f5"/>
                <a:gd name="f19" fmla="*/ f14 f0 1"/>
                <a:gd name="f20" fmla="*/ f18 1 2021123"/>
                <a:gd name="f21" fmla="*/ f17 1 1204690"/>
                <a:gd name="f22" fmla="*/ 0 f18 1"/>
                <a:gd name="f23" fmla="*/ 120469 f17 1"/>
                <a:gd name="f24" fmla="*/ 120469 f18 1"/>
                <a:gd name="f25" fmla="*/ 0 f17 1"/>
                <a:gd name="f26" fmla="*/ 1900654 f18 1"/>
                <a:gd name="f27" fmla="*/ 2021123 f18 1"/>
                <a:gd name="f28" fmla="*/ 1084221 f17 1"/>
                <a:gd name="f29" fmla="*/ 1204690 f17 1"/>
                <a:gd name="f30" fmla="*/ f19 1 f2"/>
                <a:gd name="f31" fmla="*/ f22 1 2021123"/>
                <a:gd name="f32" fmla="*/ f23 1 1204690"/>
                <a:gd name="f33" fmla="*/ f24 1 2021123"/>
                <a:gd name="f34" fmla="*/ f25 1 1204690"/>
                <a:gd name="f35" fmla="*/ f26 1 2021123"/>
                <a:gd name="f36" fmla="*/ f27 1 2021123"/>
                <a:gd name="f37" fmla="*/ f28 1 1204690"/>
                <a:gd name="f38" fmla="*/ f29 1 12046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2046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9480" tIns="58320" rIns="69480" bIns="5832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conforming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(what the market would do if it was perfect)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A30998-9FE2-4CB6-9AA6-B6B76CC83B00}"/>
                </a:ext>
              </a:extLst>
            </p:cNvPr>
            <p:cNvSpPr/>
            <p:nvPr/>
          </p:nvSpPr>
          <p:spPr>
            <a:xfrm>
              <a:off x="460439" y="1991880"/>
              <a:ext cx="197280" cy="77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184"/>
                <a:gd name="f4" fmla="val 771285"/>
                <a:gd name="f5" fmla="*/ f0 1 197184"/>
                <a:gd name="f6" fmla="*/ f1 1 771285"/>
                <a:gd name="f7" fmla="+- f4 0 f2"/>
                <a:gd name="f8" fmla="+- f3 0 f2"/>
                <a:gd name="f9" fmla="*/ f8 1 197184"/>
                <a:gd name="f10" fmla="*/ f7 1 771285"/>
                <a:gd name="f11" fmla="*/ 0 1 f9"/>
                <a:gd name="f12" fmla="*/ 197184 1 f9"/>
                <a:gd name="f13" fmla="*/ 0 1 f10"/>
                <a:gd name="f14" fmla="*/ 77128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97184" h="77128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7477B5F-F87F-4023-9294-248C9309B891}"/>
                </a:ext>
              </a:extLst>
            </p:cNvPr>
            <p:cNvSpPr/>
            <p:nvPr/>
          </p:nvSpPr>
          <p:spPr>
            <a:xfrm>
              <a:off x="666931" y="2330812"/>
              <a:ext cx="3565440" cy="7194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65277"/>
                <a:gd name="f7" fmla="val 1082604"/>
                <a:gd name="f8" fmla="val 108260"/>
                <a:gd name="f9" fmla="val 48470"/>
                <a:gd name="f10" fmla="val 3457017"/>
                <a:gd name="f11" fmla="val 3516807"/>
                <a:gd name="f12" fmla="val 974344"/>
                <a:gd name="f13" fmla="val 1034134"/>
                <a:gd name="f14" fmla="+- 0 0 0"/>
                <a:gd name="f15" fmla="*/ f3 1 3565277"/>
                <a:gd name="f16" fmla="*/ f4 1 1082604"/>
                <a:gd name="f17" fmla="+- f7 0 f5"/>
                <a:gd name="f18" fmla="+- f6 0 f5"/>
                <a:gd name="f19" fmla="*/ f14 f0 1"/>
                <a:gd name="f20" fmla="*/ f18 1 3565277"/>
                <a:gd name="f21" fmla="*/ f17 1 1082604"/>
                <a:gd name="f22" fmla="*/ 0 f18 1"/>
                <a:gd name="f23" fmla="*/ 108260 f17 1"/>
                <a:gd name="f24" fmla="*/ 108260 f18 1"/>
                <a:gd name="f25" fmla="*/ 0 f17 1"/>
                <a:gd name="f26" fmla="*/ 3457017 f18 1"/>
                <a:gd name="f27" fmla="*/ 3565277 f18 1"/>
                <a:gd name="f28" fmla="*/ 974344 f17 1"/>
                <a:gd name="f29" fmla="*/ 1082604 f17 1"/>
                <a:gd name="f30" fmla="*/ f19 1 f2"/>
                <a:gd name="f31" fmla="*/ f22 1 3565277"/>
                <a:gd name="f32" fmla="*/ f23 1 1082604"/>
                <a:gd name="f33" fmla="*/ f24 1 3565277"/>
                <a:gd name="f34" fmla="*/ f25 1 1082604"/>
                <a:gd name="f35" fmla="*/ f26 1 3565277"/>
                <a:gd name="f36" fmla="*/ f27 1 3565277"/>
                <a:gd name="f37" fmla="*/ f28 1 1082604"/>
                <a:gd name="f38" fmla="*/ f29 1 10826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65277" h="10826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4720" rIns="65880" bIns="5472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Follows factor endowed comparative advantages – need markets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943759-BE40-4022-A38D-564011468DBF}"/>
                </a:ext>
              </a:extLst>
            </p:cNvPr>
            <p:cNvSpPr/>
            <p:nvPr/>
          </p:nvSpPr>
          <p:spPr>
            <a:xfrm>
              <a:off x="730799" y="3262859"/>
              <a:ext cx="3510360" cy="8690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10221"/>
                <a:gd name="f7" fmla="val 869052"/>
                <a:gd name="f8" fmla="val 86905"/>
                <a:gd name="f9" fmla="val 38909"/>
                <a:gd name="f10" fmla="val 3423316"/>
                <a:gd name="f11" fmla="val 3471312"/>
                <a:gd name="f12" fmla="val 782147"/>
                <a:gd name="f13" fmla="val 830143"/>
                <a:gd name="f14" fmla="+- 0 0 0"/>
                <a:gd name="f15" fmla="*/ f3 1 3510221"/>
                <a:gd name="f16" fmla="*/ f4 1 869052"/>
                <a:gd name="f17" fmla="+- f7 0 f5"/>
                <a:gd name="f18" fmla="+- f6 0 f5"/>
                <a:gd name="f19" fmla="*/ f14 f0 1"/>
                <a:gd name="f20" fmla="*/ f18 1 3510221"/>
                <a:gd name="f21" fmla="*/ f17 1 869052"/>
                <a:gd name="f22" fmla="*/ 0 f18 1"/>
                <a:gd name="f23" fmla="*/ 86905 f17 1"/>
                <a:gd name="f24" fmla="*/ 86905 f18 1"/>
                <a:gd name="f25" fmla="*/ 0 f17 1"/>
                <a:gd name="f26" fmla="*/ 3423316 f18 1"/>
                <a:gd name="f27" fmla="*/ 3510221 f18 1"/>
                <a:gd name="f28" fmla="*/ 782147 f17 1"/>
                <a:gd name="f29" fmla="*/ 869052 f17 1"/>
                <a:gd name="f30" fmla="*/ f19 1 f2"/>
                <a:gd name="f31" fmla="*/ f22 1 3510221"/>
                <a:gd name="f32" fmla="*/ f23 1 869052"/>
                <a:gd name="f33" fmla="*/ f24 1 3510221"/>
                <a:gd name="f34" fmla="*/ f25 1 869052"/>
                <a:gd name="f35" fmla="*/ f26 1 3510221"/>
                <a:gd name="f36" fmla="*/ f27 1 3510221"/>
                <a:gd name="f37" fmla="*/ f28 1 869052"/>
                <a:gd name="f38" fmla="*/ f29 1 86905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10221" h="86905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9760" tIns="48240" rIns="59760" bIns="482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Provision of fundamentals (macroeconomic stability, infrastructures and human capital).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B24BC4-0C09-421D-AC73-7542031BD645}"/>
                </a:ext>
              </a:extLst>
            </p:cNvPr>
            <p:cNvSpPr/>
            <p:nvPr/>
          </p:nvSpPr>
          <p:spPr>
            <a:xfrm>
              <a:off x="460439" y="1991880"/>
              <a:ext cx="245160" cy="3023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96"/>
                <a:gd name="f4" fmla="val 3023418"/>
                <a:gd name="f5" fmla="*/ f0 1 244996"/>
                <a:gd name="f6" fmla="*/ f1 1 3023418"/>
                <a:gd name="f7" fmla="+- f4 0 f2"/>
                <a:gd name="f8" fmla="+- f3 0 f2"/>
                <a:gd name="f9" fmla="*/ f8 1 244996"/>
                <a:gd name="f10" fmla="*/ f7 1 3023418"/>
                <a:gd name="f11" fmla="*/ 0 1 f9"/>
                <a:gd name="f12" fmla="*/ 244996 1 f9"/>
                <a:gd name="f13" fmla="*/ 0 1 f10"/>
                <a:gd name="f14" fmla="*/ 302341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44996" h="302341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C2B1978-4466-4FC2-ADB2-A2976AC12C03}"/>
                </a:ext>
              </a:extLst>
            </p:cNvPr>
            <p:cNvSpPr/>
            <p:nvPr/>
          </p:nvSpPr>
          <p:spPr>
            <a:xfrm>
              <a:off x="675640" y="4376317"/>
              <a:ext cx="3902400" cy="1076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0842"/>
                <a:gd name="f7" fmla="val 632530"/>
                <a:gd name="f8" fmla="val 63253"/>
                <a:gd name="f9" fmla="val 28319"/>
                <a:gd name="f10" fmla="val 2777589"/>
                <a:gd name="f11" fmla="val 2812523"/>
                <a:gd name="f12" fmla="val 569277"/>
                <a:gd name="f13" fmla="val 604211"/>
                <a:gd name="f14" fmla="+- 0 0 0"/>
                <a:gd name="f15" fmla="*/ f3 1 2840842"/>
                <a:gd name="f16" fmla="*/ f4 1 632530"/>
                <a:gd name="f17" fmla="+- f7 0 f5"/>
                <a:gd name="f18" fmla="+- f6 0 f5"/>
                <a:gd name="f19" fmla="*/ f14 f0 1"/>
                <a:gd name="f20" fmla="*/ f18 1 2840842"/>
                <a:gd name="f21" fmla="*/ f17 1 632530"/>
                <a:gd name="f22" fmla="*/ 0 f18 1"/>
                <a:gd name="f23" fmla="*/ 63253 f17 1"/>
                <a:gd name="f24" fmla="*/ 63253 f18 1"/>
                <a:gd name="f25" fmla="*/ 0 f17 1"/>
                <a:gd name="f26" fmla="*/ 2777589 f18 1"/>
                <a:gd name="f27" fmla="*/ 2840842 f18 1"/>
                <a:gd name="f28" fmla="*/ 569277 f17 1"/>
                <a:gd name="f29" fmla="*/ 632530 f17 1"/>
                <a:gd name="f30" fmla="*/ f19 1 f2"/>
                <a:gd name="f31" fmla="*/ f22 1 2840842"/>
                <a:gd name="f32" fmla="*/ f23 1 632530"/>
                <a:gd name="f33" fmla="*/ f24 1 2840842"/>
                <a:gd name="f34" fmla="*/ f25 1 632530"/>
                <a:gd name="f35" fmla="*/ f26 1 2840842"/>
                <a:gd name="f36" fmla="*/ f27 1 2840842"/>
                <a:gd name="f37" fmla="*/ f28 1 632530"/>
                <a:gd name="f38" fmla="*/ f29 1 6325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40842" h="6325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400" rIns="52920" bIns="4140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Correction of market failure &amp; reduction of transaction costs (information, property rights, contracts)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0EAD56-24C7-4F37-B557-322E1BDD08DC}"/>
                </a:ext>
              </a:extLst>
            </p:cNvPr>
            <p:cNvSpPr/>
            <p:nvPr/>
          </p:nvSpPr>
          <p:spPr>
            <a:xfrm>
              <a:off x="460439" y="1991880"/>
              <a:ext cx="261720" cy="4053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1844"/>
                <a:gd name="f4" fmla="val 4053443"/>
                <a:gd name="f5" fmla="*/ f0 1 261844"/>
                <a:gd name="f6" fmla="*/ f1 1 4053443"/>
                <a:gd name="f7" fmla="+- f4 0 f2"/>
                <a:gd name="f8" fmla="+- f3 0 f2"/>
                <a:gd name="f9" fmla="*/ f8 1 261844"/>
                <a:gd name="f10" fmla="*/ f7 1 4053443"/>
                <a:gd name="f11" fmla="*/ 0 1 f9"/>
                <a:gd name="f12" fmla="*/ 261844 1 f9"/>
                <a:gd name="f13" fmla="*/ 0 1 f10"/>
                <a:gd name="f14" fmla="*/ 405344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61844" h="405344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7C5506-C9D1-459C-B8FD-DE79DB1767CE}"/>
                </a:ext>
              </a:extLst>
            </p:cNvPr>
            <p:cNvSpPr/>
            <p:nvPr/>
          </p:nvSpPr>
          <p:spPr>
            <a:xfrm>
              <a:off x="722159" y="5702760"/>
              <a:ext cx="4017792" cy="68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5530"/>
                <a:gd name="f7" fmla="val 685504"/>
                <a:gd name="f8" fmla="val 68550"/>
                <a:gd name="f9" fmla="val 30691"/>
                <a:gd name="f10" fmla="val 3396980"/>
                <a:gd name="f11" fmla="val 3434839"/>
                <a:gd name="f12" fmla="val 616954"/>
                <a:gd name="f13" fmla="val 654813"/>
                <a:gd name="f14" fmla="+- 0 0 0"/>
                <a:gd name="f15" fmla="*/ f3 1 3465530"/>
                <a:gd name="f16" fmla="*/ f4 1 685504"/>
                <a:gd name="f17" fmla="+- f7 0 f5"/>
                <a:gd name="f18" fmla="+- f6 0 f5"/>
                <a:gd name="f19" fmla="*/ f14 f0 1"/>
                <a:gd name="f20" fmla="*/ f18 1 3465530"/>
                <a:gd name="f21" fmla="*/ f17 1 685504"/>
                <a:gd name="f22" fmla="*/ 0 f18 1"/>
                <a:gd name="f23" fmla="*/ 68550 f17 1"/>
                <a:gd name="f24" fmla="*/ 68550 f18 1"/>
                <a:gd name="f25" fmla="*/ 0 f17 1"/>
                <a:gd name="f26" fmla="*/ 3396980 f18 1"/>
                <a:gd name="f27" fmla="*/ 3465530 f18 1"/>
                <a:gd name="f28" fmla="*/ 616954 f17 1"/>
                <a:gd name="f29" fmla="*/ 685504 f17 1"/>
                <a:gd name="f30" fmla="*/ f19 1 f2"/>
                <a:gd name="f31" fmla="*/ f22 1 3465530"/>
                <a:gd name="f32" fmla="*/ f23 1 685504"/>
                <a:gd name="f33" fmla="*/ f24 1 3465530"/>
                <a:gd name="f34" fmla="*/ f25 1 685504"/>
                <a:gd name="f35" fmla="*/ f26 1 3465530"/>
                <a:gd name="f36" fmla="*/ f27 1 3465530"/>
                <a:gd name="f37" fmla="*/ f28 1 685504"/>
                <a:gd name="f38" fmla="*/ f29 1 6855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465530" h="6855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Concerned with state failure (capabilities, rent-seeking and predatory behaviour)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024C8A-9FC6-4291-A51F-BF52BEB826D0}"/>
                </a:ext>
              </a:extLst>
            </p:cNvPr>
            <p:cNvSpPr/>
            <p:nvPr/>
          </p:nvSpPr>
          <p:spPr>
            <a:xfrm>
              <a:off x="5235841" y="7981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Dynamic industrial policy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(infant industry)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B90750-376B-4C31-954A-2F72C93C1302}"/>
                </a:ext>
              </a:extLst>
            </p:cNvPr>
            <p:cNvSpPr/>
            <p:nvPr/>
          </p:nvSpPr>
          <p:spPr>
            <a:xfrm>
              <a:off x="5452921" y="1797452"/>
              <a:ext cx="375480" cy="624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330"/>
                <a:gd name="f4" fmla="val 624779"/>
                <a:gd name="f5" fmla="*/ f0 1 375330"/>
                <a:gd name="f6" fmla="*/ f1 1 624779"/>
                <a:gd name="f7" fmla="+- f4 0 f2"/>
                <a:gd name="f8" fmla="+- f3 0 f2"/>
                <a:gd name="f9" fmla="*/ f8 1 375330"/>
                <a:gd name="f10" fmla="*/ f7 1 624779"/>
                <a:gd name="f11" fmla="*/ 0 1 f9"/>
                <a:gd name="f12" fmla="*/ 375330 1 f9"/>
                <a:gd name="f13" fmla="*/ 0 1 f10"/>
                <a:gd name="f14" fmla="*/ 624779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5330" h="62477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FE34D2-6068-4F37-86B0-926D64636E06}"/>
                </a:ext>
              </a:extLst>
            </p:cNvPr>
            <p:cNvSpPr/>
            <p:nvPr/>
          </p:nvSpPr>
          <p:spPr>
            <a:xfrm>
              <a:off x="5843790" y="2057130"/>
              <a:ext cx="2273563" cy="68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7908"/>
                <a:gd name="f7" fmla="val 681876"/>
                <a:gd name="f8" fmla="val 68188"/>
                <a:gd name="f9" fmla="val 30529"/>
                <a:gd name="f10" fmla="val 1859720"/>
                <a:gd name="f11" fmla="val 1897379"/>
                <a:gd name="f12" fmla="val 613688"/>
                <a:gd name="f13" fmla="val 651347"/>
                <a:gd name="f14" fmla="+- 0 0 0"/>
                <a:gd name="f15" fmla="*/ f3 1 1927908"/>
                <a:gd name="f16" fmla="*/ f4 1 681876"/>
                <a:gd name="f17" fmla="+- f7 0 f5"/>
                <a:gd name="f18" fmla="+- f6 0 f5"/>
                <a:gd name="f19" fmla="*/ f14 f0 1"/>
                <a:gd name="f20" fmla="*/ f18 1 1927908"/>
                <a:gd name="f21" fmla="*/ f17 1 681876"/>
                <a:gd name="f22" fmla="*/ 0 f18 1"/>
                <a:gd name="f23" fmla="*/ 68188 f17 1"/>
                <a:gd name="f24" fmla="*/ 68188 f18 1"/>
                <a:gd name="f25" fmla="*/ 0 f17 1"/>
                <a:gd name="f26" fmla="*/ 1859720 f18 1"/>
                <a:gd name="f27" fmla="*/ 1927908 f18 1"/>
                <a:gd name="f28" fmla="*/ 613688 f17 1"/>
                <a:gd name="f29" fmla="*/ 681876 f17 1"/>
                <a:gd name="f30" fmla="*/ f19 1 f2"/>
                <a:gd name="f31" fmla="*/ f22 1 1927908"/>
                <a:gd name="f32" fmla="*/ f23 1 681876"/>
                <a:gd name="f33" fmla="*/ f24 1 1927908"/>
                <a:gd name="f34" fmla="*/ f25 1 681876"/>
                <a:gd name="f35" fmla="*/ f26 1 1927908"/>
                <a:gd name="f36" fmla="*/ f27 1 1927908"/>
                <a:gd name="f37" fmla="*/ f28 1 681876"/>
                <a:gd name="f38" fmla="*/ f29 1 6818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927908" h="6818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Non-marginal change – need state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76D0A2-3FC2-4A3E-9754-A05D2B0A629A}"/>
                </a:ext>
              </a:extLst>
            </p:cNvPr>
            <p:cNvSpPr/>
            <p:nvPr/>
          </p:nvSpPr>
          <p:spPr>
            <a:xfrm>
              <a:off x="5459491" y="1769580"/>
              <a:ext cx="374400" cy="1899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279"/>
                <a:gd name="f4" fmla="val 1899688"/>
                <a:gd name="f5" fmla="*/ f0 1 374279"/>
                <a:gd name="f6" fmla="*/ f1 1 1899688"/>
                <a:gd name="f7" fmla="+- f4 0 f2"/>
                <a:gd name="f8" fmla="+- f3 0 f2"/>
                <a:gd name="f9" fmla="*/ f8 1 374279"/>
                <a:gd name="f10" fmla="*/ f7 1 1899688"/>
                <a:gd name="f11" fmla="*/ 0 1 f9"/>
                <a:gd name="f12" fmla="*/ 374279 1 f9"/>
                <a:gd name="f13" fmla="*/ 0 1 f10"/>
                <a:gd name="f14" fmla="*/ 189968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4279" h="189968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5AC6C-B198-4CDC-BC80-7792172473EA}"/>
                </a:ext>
              </a:extLst>
            </p:cNvPr>
            <p:cNvSpPr/>
            <p:nvPr/>
          </p:nvSpPr>
          <p:spPr>
            <a:xfrm>
              <a:off x="5842418" y="3007710"/>
              <a:ext cx="2562840" cy="14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81"/>
                <a:gd name="f7" fmla="val 1461938"/>
                <a:gd name="f8" fmla="val 146194"/>
                <a:gd name="f9" fmla="val 65453"/>
                <a:gd name="f10" fmla="val 2416687"/>
                <a:gd name="f11" fmla="val 2497428"/>
                <a:gd name="f12" fmla="val 1315744"/>
                <a:gd name="f13" fmla="val 1396485"/>
                <a:gd name="f14" fmla="+- 0 0 0"/>
                <a:gd name="f15" fmla="*/ f3 1 2562881"/>
                <a:gd name="f16" fmla="*/ f4 1 1461938"/>
                <a:gd name="f17" fmla="+- f7 0 f5"/>
                <a:gd name="f18" fmla="+- f6 0 f5"/>
                <a:gd name="f19" fmla="*/ f14 f0 1"/>
                <a:gd name="f20" fmla="*/ f18 1 2562881"/>
                <a:gd name="f21" fmla="*/ f17 1 1461938"/>
                <a:gd name="f22" fmla="*/ 0 f18 1"/>
                <a:gd name="f23" fmla="*/ 146194 f17 1"/>
                <a:gd name="f24" fmla="*/ 146194 f18 1"/>
                <a:gd name="f25" fmla="*/ 0 f17 1"/>
                <a:gd name="f26" fmla="*/ 2416687 f18 1"/>
                <a:gd name="f27" fmla="*/ 2562881 f18 1"/>
                <a:gd name="f28" fmla="*/ 1315744 f17 1"/>
                <a:gd name="f29" fmla="*/ 1461938 f17 1"/>
                <a:gd name="f30" fmla="*/ f19 1 f2"/>
                <a:gd name="f31" fmla="*/ f22 1 2562881"/>
                <a:gd name="f32" fmla="*/ f23 1 1461938"/>
                <a:gd name="f33" fmla="*/ f24 1 2562881"/>
                <a:gd name="f34" fmla="*/ f25 1 1461938"/>
                <a:gd name="f35" fmla="*/ f26 1 2562881"/>
                <a:gd name="f36" fmla="*/ f27 1 2562881"/>
                <a:gd name="f37" fmla="*/ f28 1 1461938"/>
                <a:gd name="f38" fmla="*/ f29 1 146193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62881" h="146193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7040" tIns="65520" rIns="77040" bIns="65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Static coordination </a:t>
              </a: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(lower transaction costs)</a:t>
              </a:r>
            </a:p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&amp; Dynamic coordination (learning)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E09A03-5FF6-47D2-A813-B1B069564AF4}"/>
                </a:ext>
              </a:extLst>
            </p:cNvPr>
            <p:cNvSpPr/>
            <p:nvPr/>
          </p:nvSpPr>
          <p:spPr>
            <a:xfrm>
              <a:off x="5464982" y="1761120"/>
              <a:ext cx="422227" cy="3183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4958"/>
                <a:gd name="f4" fmla="val 3183040"/>
                <a:gd name="f5" fmla="*/ f0 1 524958"/>
                <a:gd name="f6" fmla="*/ f1 1 3183040"/>
                <a:gd name="f7" fmla="+- f4 0 f2"/>
                <a:gd name="f8" fmla="+- f3 0 f2"/>
                <a:gd name="f9" fmla="*/ f8 1 524958"/>
                <a:gd name="f10" fmla="*/ f7 1 3183040"/>
                <a:gd name="f11" fmla="*/ 0 1 f9"/>
                <a:gd name="f12" fmla="*/ 524958 1 f9"/>
                <a:gd name="f13" fmla="*/ 0 1 f10"/>
                <a:gd name="f14" fmla="*/ 3183040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4958" h="31830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37AE46-4EC2-4414-B3BC-F2020729D904}"/>
                </a:ext>
              </a:extLst>
            </p:cNvPr>
            <p:cNvSpPr/>
            <p:nvPr/>
          </p:nvSpPr>
          <p:spPr>
            <a:xfrm>
              <a:off x="5901367" y="4579200"/>
              <a:ext cx="2711023" cy="73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2118"/>
                <a:gd name="f7" fmla="val 640413"/>
                <a:gd name="f8" fmla="val 64041"/>
                <a:gd name="f9" fmla="val 28672"/>
                <a:gd name="f10" fmla="val 2438077"/>
                <a:gd name="f11" fmla="val 2473446"/>
                <a:gd name="f12" fmla="val 576372"/>
                <a:gd name="f13" fmla="val 611741"/>
                <a:gd name="f14" fmla="+- 0 0 0"/>
                <a:gd name="f15" fmla="*/ f3 1 2502118"/>
                <a:gd name="f16" fmla="*/ f4 1 640413"/>
                <a:gd name="f17" fmla="+- f7 0 f5"/>
                <a:gd name="f18" fmla="+- f6 0 f5"/>
                <a:gd name="f19" fmla="*/ f14 f0 1"/>
                <a:gd name="f20" fmla="*/ f18 1 2502118"/>
                <a:gd name="f21" fmla="*/ f17 1 640413"/>
                <a:gd name="f22" fmla="*/ 0 f18 1"/>
                <a:gd name="f23" fmla="*/ 64041 f17 1"/>
                <a:gd name="f24" fmla="*/ 64041 f18 1"/>
                <a:gd name="f25" fmla="*/ 0 f17 1"/>
                <a:gd name="f26" fmla="*/ 2438077 f18 1"/>
                <a:gd name="f27" fmla="*/ 2502118 f18 1"/>
                <a:gd name="f28" fmla="*/ 576372 f17 1"/>
                <a:gd name="f29" fmla="*/ 640413 f17 1"/>
                <a:gd name="f30" fmla="*/ f19 1 f2"/>
                <a:gd name="f31" fmla="*/ f22 1 2502118"/>
                <a:gd name="f32" fmla="*/ f23 1 640413"/>
                <a:gd name="f33" fmla="*/ f24 1 2502118"/>
                <a:gd name="f34" fmla="*/ f25 1 640413"/>
                <a:gd name="f35" fmla="*/ f26 1 2502118"/>
                <a:gd name="f36" fmla="*/ f27 1 2502118"/>
                <a:gd name="f37" fmla="*/ f28 1 640413"/>
                <a:gd name="f38" fmla="*/ f29 1 6404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02118" h="6404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760" rIns="52920" bIns="417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Selective (firms, technologies, markets) industrial policy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2E008E-76A7-4A1B-A14C-FEAE01EB9898}"/>
                </a:ext>
              </a:extLst>
            </p:cNvPr>
            <p:cNvSpPr/>
            <p:nvPr/>
          </p:nvSpPr>
          <p:spPr>
            <a:xfrm>
              <a:off x="5455471" y="1769580"/>
              <a:ext cx="422227" cy="4201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9175"/>
                <a:gd name="f4" fmla="val 4201676"/>
                <a:gd name="f5" fmla="*/ f0 1 619175"/>
                <a:gd name="f6" fmla="*/ f1 1 4201676"/>
                <a:gd name="f7" fmla="+- f4 0 f2"/>
                <a:gd name="f8" fmla="+- f3 0 f2"/>
                <a:gd name="f9" fmla="*/ f8 1 619175"/>
                <a:gd name="f10" fmla="*/ f7 1 4201676"/>
                <a:gd name="f11" fmla="*/ 0 1 f9"/>
                <a:gd name="f12" fmla="*/ 619175 1 f9"/>
                <a:gd name="f13" fmla="*/ 0 1 f10"/>
                <a:gd name="f14" fmla="*/ 42016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19175" h="42016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2EEF89-19C8-49D0-96FF-B6A28301DAC2}"/>
                </a:ext>
              </a:extLst>
            </p:cNvPr>
            <p:cNvSpPr/>
            <p:nvPr/>
          </p:nvSpPr>
          <p:spPr>
            <a:xfrm>
              <a:off x="5877698" y="5559720"/>
              <a:ext cx="2556414" cy="768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0502"/>
                <a:gd name="f7" fmla="val 1010561"/>
                <a:gd name="f8" fmla="val 101056"/>
                <a:gd name="f9" fmla="val 45244"/>
                <a:gd name="f10" fmla="val 1649446"/>
                <a:gd name="f11" fmla="val 1705258"/>
                <a:gd name="f12" fmla="val 909505"/>
                <a:gd name="f13" fmla="val 965317"/>
                <a:gd name="f14" fmla="+- 0 0 0"/>
                <a:gd name="f15" fmla="*/ f3 1 1750502"/>
                <a:gd name="f16" fmla="*/ f4 1 1010561"/>
                <a:gd name="f17" fmla="+- f7 0 f5"/>
                <a:gd name="f18" fmla="+- f6 0 f5"/>
                <a:gd name="f19" fmla="*/ f14 f0 1"/>
                <a:gd name="f20" fmla="*/ f18 1 1750502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649446 f18 1"/>
                <a:gd name="f27" fmla="*/ 1750502 f18 1"/>
                <a:gd name="f28" fmla="*/ 909505 f17 1"/>
                <a:gd name="f29" fmla="*/ 1010561 f17 1"/>
                <a:gd name="f30" fmla="*/ f19 1 f2"/>
                <a:gd name="f31" fmla="*/ f22 1 1750502"/>
                <a:gd name="f32" fmla="*/ f23 1 1010561"/>
                <a:gd name="f33" fmla="*/ f24 1 1750502"/>
                <a:gd name="f34" fmla="*/ f25 1 1010561"/>
                <a:gd name="f35" fmla="*/ f26 1 1750502"/>
                <a:gd name="f36" fmla="*/ f27 1 1750502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50502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Institutions are built as needed and by learning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669DDA-8169-4B68-AA6A-C6654FDC0154}"/>
                </a:ext>
              </a:extLst>
            </p:cNvPr>
            <p:cNvSpPr/>
            <p:nvPr/>
          </p:nvSpPr>
          <p:spPr>
            <a:xfrm>
              <a:off x="9161640" y="7873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Historical &amp; Social location of economic policy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F7F8B-222D-457F-A0B2-2D9A660FA704}"/>
                </a:ext>
              </a:extLst>
            </p:cNvPr>
            <p:cNvSpPr/>
            <p:nvPr/>
          </p:nvSpPr>
          <p:spPr>
            <a:xfrm>
              <a:off x="9363600" y="1797840"/>
              <a:ext cx="302040" cy="537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133"/>
                <a:gd name="f4" fmla="val 537623"/>
                <a:gd name="f5" fmla="*/ f0 1 302133"/>
                <a:gd name="f6" fmla="*/ f1 1 537623"/>
                <a:gd name="f7" fmla="+- f4 0 f2"/>
                <a:gd name="f8" fmla="+- f3 0 f2"/>
                <a:gd name="f9" fmla="*/ f8 1 302133"/>
                <a:gd name="f10" fmla="*/ f7 1 537623"/>
                <a:gd name="f11" fmla="*/ 0 1 f9"/>
                <a:gd name="f12" fmla="*/ 302133 1 f9"/>
                <a:gd name="f13" fmla="*/ 0 1 f10"/>
                <a:gd name="f14" fmla="*/ 53762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02133" h="53762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95CE3A-DFCA-4230-ACB7-30BC1C992CDB}"/>
                </a:ext>
              </a:extLst>
            </p:cNvPr>
            <p:cNvSpPr/>
            <p:nvPr/>
          </p:nvSpPr>
          <p:spPr>
            <a:xfrm>
              <a:off x="9666000" y="1951560"/>
              <a:ext cx="2164320" cy="767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4170"/>
                <a:gd name="f7" fmla="val 768026"/>
                <a:gd name="f8" fmla="val 76803"/>
                <a:gd name="f9" fmla="val 34386"/>
                <a:gd name="f10" fmla="val 2087367"/>
                <a:gd name="f11" fmla="val 2129784"/>
                <a:gd name="f12" fmla="val 691223"/>
                <a:gd name="f13" fmla="val 733640"/>
                <a:gd name="f14" fmla="+- 0 0 0"/>
                <a:gd name="f15" fmla="*/ f3 1 2164170"/>
                <a:gd name="f16" fmla="*/ f4 1 768026"/>
                <a:gd name="f17" fmla="+- f7 0 f5"/>
                <a:gd name="f18" fmla="+- f6 0 f5"/>
                <a:gd name="f19" fmla="*/ f14 f0 1"/>
                <a:gd name="f20" fmla="*/ f18 1 2164170"/>
                <a:gd name="f21" fmla="*/ f17 1 768026"/>
                <a:gd name="f22" fmla="*/ 0 f18 1"/>
                <a:gd name="f23" fmla="*/ 76803 f17 1"/>
                <a:gd name="f24" fmla="*/ 76803 f18 1"/>
                <a:gd name="f25" fmla="*/ 0 f17 1"/>
                <a:gd name="f26" fmla="*/ 2087367 f18 1"/>
                <a:gd name="f27" fmla="*/ 2164170 f18 1"/>
                <a:gd name="f28" fmla="*/ 691223 f17 1"/>
                <a:gd name="f29" fmla="*/ 768026 f17 1"/>
                <a:gd name="f30" fmla="*/ f19 1 f2"/>
                <a:gd name="f31" fmla="*/ f22 1 2164170"/>
                <a:gd name="f32" fmla="*/ f23 1 768026"/>
                <a:gd name="f33" fmla="*/ f24 1 2164170"/>
                <a:gd name="f34" fmla="*/ f25 1 768026"/>
                <a:gd name="f35" fmla="*/ f26 1 2164170"/>
                <a:gd name="f36" fmla="*/ f27 1 2164170"/>
                <a:gd name="f37" fmla="*/ f28 1 768026"/>
                <a:gd name="f38" fmla="*/ f29 1 76802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64170" h="76802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6880" tIns="45360" rIns="56880" bIns="453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Rejects state vs market debate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3436D-6081-4014-B800-1707948D4783}"/>
                </a:ext>
              </a:extLst>
            </p:cNvPr>
            <p:cNvSpPr/>
            <p:nvPr/>
          </p:nvSpPr>
          <p:spPr>
            <a:xfrm>
              <a:off x="9363600" y="1797840"/>
              <a:ext cx="360000" cy="1495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02"/>
                <a:gd name="f4" fmla="val 1495473"/>
                <a:gd name="f5" fmla="*/ f0 1 360002"/>
                <a:gd name="f6" fmla="*/ f1 1 1495473"/>
                <a:gd name="f7" fmla="+- f4 0 f2"/>
                <a:gd name="f8" fmla="+- f3 0 f2"/>
                <a:gd name="f9" fmla="*/ f8 1 360002"/>
                <a:gd name="f10" fmla="*/ f7 1 1495473"/>
                <a:gd name="f11" fmla="*/ 0 1 f9"/>
                <a:gd name="f12" fmla="*/ 360002 1 f9"/>
                <a:gd name="f13" fmla="*/ 0 1 f10"/>
                <a:gd name="f14" fmla="*/ 149547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60002" h="149547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7567EB-DA7F-4158-904D-F6461F86B468}"/>
                </a:ext>
              </a:extLst>
            </p:cNvPr>
            <p:cNvSpPr/>
            <p:nvPr/>
          </p:nvSpPr>
          <p:spPr>
            <a:xfrm>
              <a:off x="9723600" y="2994480"/>
              <a:ext cx="2235600" cy="59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5491"/>
                <a:gd name="f7" fmla="val 597423"/>
                <a:gd name="f8" fmla="val 59742"/>
                <a:gd name="f9" fmla="val 26747"/>
                <a:gd name="f10" fmla="val 2175749"/>
                <a:gd name="f11" fmla="val 2208744"/>
                <a:gd name="f12" fmla="val 537681"/>
                <a:gd name="f13" fmla="val 570676"/>
                <a:gd name="f14" fmla="+- 0 0 0"/>
                <a:gd name="f15" fmla="*/ f3 1 2235491"/>
                <a:gd name="f16" fmla="*/ f4 1 597423"/>
                <a:gd name="f17" fmla="+- f7 0 f5"/>
                <a:gd name="f18" fmla="+- f6 0 f5"/>
                <a:gd name="f19" fmla="*/ f14 f0 1"/>
                <a:gd name="f20" fmla="*/ f18 1 2235491"/>
                <a:gd name="f21" fmla="*/ f17 1 597423"/>
                <a:gd name="f22" fmla="*/ 0 f18 1"/>
                <a:gd name="f23" fmla="*/ 59742 f17 1"/>
                <a:gd name="f24" fmla="*/ 59742 f18 1"/>
                <a:gd name="f25" fmla="*/ 0 f17 1"/>
                <a:gd name="f26" fmla="*/ 2175749 f18 1"/>
                <a:gd name="f27" fmla="*/ 2235491 f18 1"/>
                <a:gd name="f28" fmla="*/ 537681 f17 1"/>
                <a:gd name="f29" fmla="*/ 597423 f17 1"/>
                <a:gd name="f30" fmla="*/ f19 1 f2"/>
                <a:gd name="f31" fmla="*/ f22 1 2235491"/>
                <a:gd name="f32" fmla="*/ f23 1 597423"/>
                <a:gd name="f33" fmla="*/ f24 1 2235491"/>
                <a:gd name="f34" fmla="*/ f25 1 597423"/>
                <a:gd name="f35" fmla="*/ f26 1 2235491"/>
                <a:gd name="f36" fmla="*/ f27 1 2235491"/>
                <a:gd name="f37" fmla="*/ f28 1 597423"/>
                <a:gd name="f38" fmla="*/ f29 1 59742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235491" h="59742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0320" rIns="5184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Political “will” &amp; “power” differ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036E22-70B4-4EC0-900E-E26393D78BC6}"/>
                </a:ext>
              </a:extLst>
            </p:cNvPr>
            <p:cNvSpPr/>
            <p:nvPr/>
          </p:nvSpPr>
          <p:spPr>
            <a:xfrm>
              <a:off x="9363600" y="1797840"/>
              <a:ext cx="354600" cy="2640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647"/>
                <a:gd name="f4" fmla="val 2641076"/>
                <a:gd name="f5" fmla="*/ f0 1 354647"/>
                <a:gd name="f6" fmla="*/ f1 1 2641076"/>
                <a:gd name="f7" fmla="+- f4 0 f2"/>
                <a:gd name="f8" fmla="+- f3 0 f2"/>
                <a:gd name="f9" fmla="*/ f8 1 354647"/>
                <a:gd name="f10" fmla="*/ f7 1 2641076"/>
                <a:gd name="f11" fmla="*/ 0 1 f9"/>
                <a:gd name="f12" fmla="*/ 354647 1 f9"/>
                <a:gd name="f13" fmla="*/ 0 1 f10"/>
                <a:gd name="f14" fmla="*/ 26410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54647" h="26410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578B2D4-CFD3-4AF5-8D2D-050CDB357091}"/>
                </a:ext>
              </a:extLst>
            </p:cNvPr>
            <p:cNvSpPr/>
            <p:nvPr/>
          </p:nvSpPr>
          <p:spPr>
            <a:xfrm>
              <a:off x="9718560" y="3933720"/>
              <a:ext cx="2340720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0606"/>
                <a:gd name="f7" fmla="val 1010561"/>
                <a:gd name="f8" fmla="val 101056"/>
                <a:gd name="f9" fmla="val 45244"/>
                <a:gd name="f10" fmla="val 2239550"/>
                <a:gd name="f11" fmla="val 2295362"/>
                <a:gd name="f12" fmla="val 909505"/>
                <a:gd name="f13" fmla="val 965317"/>
                <a:gd name="f14" fmla="+- 0 0 0"/>
                <a:gd name="f15" fmla="*/ f3 1 2340606"/>
                <a:gd name="f16" fmla="*/ f4 1 1010561"/>
                <a:gd name="f17" fmla="+- f7 0 f5"/>
                <a:gd name="f18" fmla="+- f6 0 f5"/>
                <a:gd name="f19" fmla="*/ f14 f0 1"/>
                <a:gd name="f20" fmla="*/ f18 1 2340606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239550 f18 1"/>
                <a:gd name="f27" fmla="*/ 2340606 f18 1"/>
                <a:gd name="f28" fmla="*/ 909505 f17 1"/>
                <a:gd name="f29" fmla="*/ 1010561 f17 1"/>
                <a:gd name="f30" fmla="*/ f19 1 f2"/>
                <a:gd name="f31" fmla="*/ f22 1 2340606"/>
                <a:gd name="f32" fmla="*/ f23 1 1010561"/>
                <a:gd name="f33" fmla="*/ f24 1 2340606"/>
                <a:gd name="f34" fmla="*/ f25 1 1010561"/>
                <a:gd name="f35" fmla="*/ f26 1 2340606"/>
                <a:gd name="f36" fmla="*/ f27 1 2340606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340606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Industry and policy located in specific economies and political settings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5EAC0E-3BFB-4D26-ACEA-E6EA114440B3}"/>
                </a:ext>
              </a:extLst>
            </p:cNvPr>
            <p:cNvSpPr/>
            <p:nvPr/>
          </p:nvSpPr>
          <p:spPr>
            <a:xfrm>
              <a:off x="9363600" y="1797840"/>
              <a:ext cx="239400" cy="409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475"/>
                <a:gd name="f4" fmla="val 4098255"/>
                <a:gd name="f5" fmla="*/ f0 1 239475"/>
                <a:gd name="f6" fmla="*/ f1 1 4098255"/>
                <a:gd name="f7" fmla="+- f4 0 f2"/>
                <a:gd name="f8" fmla="+- f3 0 f2"/>
                <a:gd name="f9" fmla="*/ f8 1 239475"/>
                <a:gd name="f10" fmla="*/ f7 1 4098255"/>
                <a:gd name="f11" fmla="*/ 0 1 f9"/>
                <a:gd name="f12" fmla="*/ 239475 1 f9"/>
                <a:gd name="f13" fmla="*/ 0 1 f10"/>
                <a:gd name="f14" fmla="*/ 409825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39475" h="409825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219269-7BE0-4242-9EC3-BC0830D0F917}"/>
                </a:ext>
              </a:extLst>
            </p:cNvPr>
            <p:cNvSpPr/>
            <p:nvPr/>
          </p:nvSpPr>
          <p:spPr>
            <a:xfrm>
              <a:off x="9603360" y="5079241"/>
              <a:ext cx="2455919" cy="1321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5777"/>
                <a:gd name="f7" fmla="val 1010561"/>
                <a:gd name="f8" fmla="val 101056"/>
                <a:gd name="f9" fmla="val 45244"/>
                <a:gd name="f10" fmla="val 2354721"/>
                <a:gd name="f11" fmla="val 2410533"/>
                <a:gd name="f12" fmla="val 909505"/>
                <a:gd name="f13" fmla="val 965317"/>
                <a:gd name="f14" fmla="+- 0 0 0"/>
                <a:gd name="f15" fmla="*/ f3 1 2455777"/>
                <a:gd name="f16" fmla="*/ f4 1 1010561"/>
                <a:gd name="f17" fmla="+- f7 0 f5"/>
                <a:gd name="f18" fmla="+- f6 0 f5"/>
                <a:gd name="f19" fmla="*/ f14 f0 1"/>
                <a:gd name="f20" fmla="*/ f18 1 2455777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354721 f18 1"/>
                <a:gd name="f27" fmla="*/ 2455777 f18 1"/>
                <a:gd name="f28" fmla="*/ 909505 f17 1"/>
                <a:gd name="f29" fmla="*/ 1010561 f17 1"/>
                <a:gd name="f30" fmla="*/ f19 1 f2"/>
                <a:gd name="f31" fmla="*/ f22 1 2455777"/>
                <a:gd name="f32" fmla="*/ f23 1 1010561"/>
                <a:gd name="f33" fmla="*/ f24 1 2455777"/>
                <a:gd name="f34" fmla="*/ f25 1 1010561"/>
                <a:gd name="f35" fmla="*/ f26 1 2455777"/>
                <a:gd name="f36" fmla="*/ f27 1 2455777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55777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Social structures of accumulation determine economic patterns &amp; focus, scope, specificity and effectiveness of policies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64F337-38C3-4191-BD3F-8CA9FF847243}"/>
              </a:ext>
            </a:extLst>
          </p:cNvPr>
          <p:cNvCxnSpPr/>
          <p:nvPr/>
        </p:nvCxnSpPr>
        <p:spPr>
          <a:xfrm>
            <a:off x="396551" y="3839547"/>
            <a:ext cx="27525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Natureza do problema de coordenação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Retornos crescentes de escala torna as </a:t>
            </a:r>
            <a:r>
              <a:rPr lang="pt-PT" dirty="0" err="1">
                <a:latin typeface="Arial Narrow" panose="020B0606020202030204" pitchFamily="34" charset="0"/>
              </a:rPr>
              <a:t>acções</a:t>
            </a:r>
            <a:r>
              <a:rPr lang="pt-PT" dirty="0">
                <a:latin typeface="Arial Narrow" panose="020B0606020202030204" pitchFamily="34" charset="0"/>
              </a:rPr>
              <a:t> interdependentes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Nenhuma empresa pode antever toda a informação e possíveis acontecimentos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Falta de coordenação gera desperdícios económicos por causa das especificidades dos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“Guerras” sobre preços (ou patentes, ou acesso a mercados) podem surgir, em conjunto com incerteza estratégica, resultando em crises (excesso ou defeito de investimento)</a:t>
            </a:r>
          </a:p>
        </p:txBody>
      </p:sp>
    </p:spTree>
    <p:extLst>
      <p:ext uri="{BB962C8B-B14F-4D97-AF65-F5344CB8AC3E}">
        <p14:creationId xmlns:p14="http://schemas.microsoft.com/office/powerpoint/2010/main" val="224786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12149</TotalTime>
  <Words>1340</Words>
  <Application>Microsoft Office PowerPoint</Application>
  <PresentationFormat>Widescreen</PresentationFormat>
  <Paragraphs>111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Arimo</vt:lpstr>
      <vt:lpstr>Calibri</vt:lpstr>
      <vt:lpstr>Calibri Light</vt:lpstr>
      <vt:lpstr>Office Theme</vt:lpstr>
      <vt:lpstr>Economia do Desenvolvimento Industrialização e política industrial  Carlos Nuno Castel-Branco Professor Catedrático Convidado cnbranco@iseg.ulisboa.pt | carlos.castelbranco@gmail.com   30-10-2023</vt:lpstr>
      <vt:lpstr>Estrutura da aula</vt:lpstr>
      <vt:lpstr>Um resumo útil dos argumentos sobre industrialização</vt:lpstr>
      <vt:lpstr>O que é “Capitalismo industrial”?...</vt:lpstr>
      <vt:lpstr>O que é a concentração e centralização internacional do capital?</vt:lpstr>
      <vt:lpstr>Os NICs e o debate sobre o “fim do terceiro mundo"</vt:lpstr>
      <vt:lpstr>Os BRICs como resposta nacionalista à neoliberalização global</vt:lpstr>
      <vt:lpstr>   Argumentos sobre política industrial</vt:lpstr>
      <vt:lpstr>Política Industrial – dimensão estática da coordenação </vt:lpstr>
      <vt:lpstr>Política Industrial – dimensão estática da coordenação </vt:lpstr>
      <vt:lpstr>Dimensão dinâmica de política industrial – natureza do processo de aprendizagem</vt:lpstr>
      <vt:lpstr>Política Industrial – dinâmica e natureza da transformação económica </vt:lpstr>
      <vt:lpstr>Políticas industriais e o ciclo de negócio/produto</vt:lpstr>
      <vt:lpstr>Patentes e política industrial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Castel-Branco</dc:creator>
  <cp:lastModifiedBy>Carlos Castel-Branco</cp:lastModifiedBy>
  <cp:revision>25</cp:revision>
  <dcterms:created xsi:type="dcterms:W3CDTF">2019-10-03T07:41:33Z</dcterms:created>
  <dcterms:modified xsi:type="dcterms:W3CDTF">2023-10-30T14:52:13Z</dcterms:modified>
</cp:coreProperties>
</file>